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253362" rtl="0" eaLnBrk="1" latinLnBrk="0" hangingPunct="1">
      <a:defRPr sz="8300" kern="1200">
        <a:solidFill>
          <a:schemeClr val="tx1"/>
        </a:solidFill>
        <a:latin typeface="+mn-lt"/>
        <a:ea typeface="+mn-ea"/>
        <a:cs typeface="+mn-cs"/>
      </a:defRPr>
    </a:lvl1pPr>
    <a:lvl2pPr marL="2126681" algn="l" defTabSz="4253362" rtl="0" eaLnBrk="1" latinLnBrk="0" hangingPunct="1">
      <a:defRPr sz="8300" kern="1200">
        <a:solidFill>
          <a:schemeClr val="tx1"/>
        </a:solidFill>
        <a:latin typeface="+mn-lt"/>
        <a:ea typeface="+mn-ea"/>
        <a:cs typeface="+mn-cs"/>
      </a:defRPr>
    </a:lvl2pPr>
    <a:lvl3pPr marL="4253362" algn="l" defTabSz="4253362" rtl="0" eaLnBrk="1" latinLnBrk="0" hangingPunct="1">
      <a:defRPr sz="8300" kern="1200">
        <a:solidFill>
          <a:schemeClr val="tx1"/>
        </a:solidFill>
        <a:latin typeface="+mn-lt"/>
        <a:ea typeface="+mn-ea"/>
        <a:cs typeface="+mn-cs"/>
      </a:defRPr>
    </a:lvl3pPr>
    <a:lvl4pPr marL="6380044" algn="l" defTabSz="4253362" rtl="0" eaLnBrk="1" latinLnBrk="0" hangingPunct="1">
      <a:defRPr sz="8300" kern="1200">
        <a:solidFill>
          <a:schemeClr val="tx1"/>
        </a:solidFill>
        <a:latin typeface="+mn-lt"/>
        <a:ea typeface="+mn-ea"/>
        <a:cs typeface="+mn-cs"/>
      </a:defRPr>
    </a:lvl4pPr>
    <a:lvl5pPr marL="8506730" algn="l" defTabSz="4253362" rtl="0" eaLnBrk="1" latinLnBrk="0" hangingPunct="1">
      <a:defRPr sz="8300" kern="1200">
        <a:solidFill>
          <a:schemeClr val="tx1"/>
        </a:solidFill>
        <a:latin typeface="+mn-lt"/>
        <a:ea typeface="+mn-ea"/>
        <a:cs typeface="+mn-cs"/>
      </a:defRPr>
    </a:lvl5pPr>
    <a:lvl6pPr marL="10633411" algn="l" defTabSz="4253362" rtl="0" eaLnBrk="1" latinLnBrk="0" hangingPunct="1">
      <a:defRPr sz="8300" kern="1200">
        <a:solidFill>
          <a:schemeClr val="tx1"/>
        </a:solidFill>
        <a:latin typeface="+mn-lt"/>
        <a:ea typeface="+mn-ea"/>
        <a:cs typeface="+mn-cs"/>
      </a:defRPr>
    </a:lvl6pPr>
    <a:lvl7pPr marL="12760093" algn="l" defTabSz="4253362" rtl="0" eaLnBrk="1" latinLnBrk="0" hangingPunct="1">
      <a:defRPr sz="8300" kern="1200">
        <a:solidFill>
          <a:schemeClr val="tx1"/>
        </a:solidFill>
        <a:latin typeface="+mn-lt"/>
        <a:ea typeface="+mn-ea"/>
        <a:cs typeface="+mn-cs"/>
      </a:defRPr>
    </a:lvl7pPr>
    <a:lvl8pPr marL="14886774" algn="l" defTabSz="4253362" rtl="0" eaLnBrk="1" latinLnBrk="0" hangingPunct="1">
      <a:defRPr sz="8300" kern="1200">
        <a:solidFill>
          <a:schemeClr val="tx1"/>
        </a:solidFill>
        <a:latin typeface="+mn-lt"/>
        <a:ea typeface="+mn-ea"/>
        <a:cs typeface="+mn-cs"/>
      </a:defRPr>
    </a:lvl8pPr>
    <a:lvl9pPr marL="17013455" algn="l" defTabSz="4253362" rtl="0" eaLnBrk="1" latinLnBrk="0" hangingPunct="1">
      <a:defRPr sz="8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50" userDrawn="1">
          <p15:clr>
            <a:srgbClr val="A4A3A4"/>
          </p15:clr>
        </p15:guide>
        <p15:guide id="2" pos="13656" userDrawn="1">
          <p15:clr>
            <a:srgbClr val="A4A3A4"/>
          </p15:clr>
        </p15:guide>
        <p15:guide id="3" orient="horz" pos="10386">
          <p15:clr>
            <a:srgbClr val="A4A3A4"/>
          </p15:clr>
        </p15:guide>
        <p15:guide id="4" pos="18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602" autoAdjust="0"/>
    <p:restoredTop sz="91545" autoAdjust="0"/>
  </p:normalViewPr>
  <p:slideViewPr>
    <p:cSldViewPr snapToGrid="0" snapToObjects="1" showGuides="1">
      <p:cViewPr>
        <p:scale>
          <a:sx n="45" d="100"/>
          <a:sy n="45" d="100"/>
        </p:scale>
        <p:origin x="720" y="144"/>
      </p:cViewPr>
      <p:guideLst>
        <p:guide orient="horz" pos="13850"/>
        <p:guide pos="13656"/>
        <p:guide orient="horz" pos="10386"/>
        <p:guide pos="182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3643A-157C-3C4C-960D-2750FD3AF286}" type="datetimeFigureOut">
              <a:rPr lang="en-US" smtClean="0"/>
              <a:t>8/12/19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57E96-5428-514D-8DCD-6DA1183A6DB7}" type="slidenum">
              <a:rPr lang="en-US" smtClean="0"/>
              <a:t>‹#›</a:t>
            </a:fld>
            <a:endParaRPr lang="en-US"/>
          </a:p>
        </p:txBody>
      </p:sp>
    </p:spTree>
    <p:extLst>
      <p:ext uri="{BB962C8B-B14F-4D97-AF65-F5344CB8AC3E}">
        <p14:creationId xmlns:p14="http://schemas.microsoft.com/office/powerpoint/2010/main" val="2933647229"/>
      </p:ext>
    </p:extLst>
  </p:cSld>
  <p:clrMap bg1="lt1" tx1="dk1" bg2="lt2" tx2="dk2" accent1="accent1" accent2="accent2" accent3="accent3" accent4="accent4" accent5="accent5" accent6="accent6" hlink="hlink" folHlink="folHlink"/>
  <p:notesStyle>
    <a:lvl1pPr marL="0" algn="l" defTabSz="984578" rtl="0" eaLnBrk="1" latinLnBrk="0" hangingPunct="1">
      <a:defRPr sz="1000" kern="1200">
        <a:solidFill>
          <a:schemeClr val="tx1"/>
        </a:solidFill>
        <a:latin typeface="+mn-lt"/>
        <a:ea typeface="+mn-ea"/>
        <a:cs typeface="+mn-cs"/>
      </a:defRPr>
    </a:lvl1pPr>
    <a:lvl2pPr marL="492289" algn="l" defTabSz="984578" rtl="0" eaLnBrk="1" latinLnBrk="0" hangingPunct="1">
      <a:defRPr sz="1000" kern="1200">
        <a:solidFill>
          <a:schemeClr val="tx1"/>
        </a:solidFill>
        <a:latin typeface="+mn-lt"/>
        <a:ea typeface="+mn-ea"/>
        <a:cs typeface="+mn-cs"/>
      </a:defRPr>
    </a:lvl2pPr>
    <a:lvl3pPr marL="984578" algn="l" defTabSz="984578" rtl="0" eaLnBrk="1" latinLnBrk="0" hangingPunct="1">
      <a:defRPr sz="1000" kern="1200">
        <a:solidFill>
          <a:schemeClr val="tx1"/>
        </a:solidFill>
        <a:latin typeface="+mn-lt"/>
        <a:ea typeface="+mn-ea"/>
        <a:cs typeface="+mn-cs"/>
      </a:defRPr>
    </a:lvl3pPr>
    <a:lvl4pPr marL="1476861" algn="l" defTabSz="984578" rtl="0" eaLnBrk="1" latinLnBrk="0" hangingPunct="1">
      <a:defRPr sz="1000" kern="1200">
        <a:solidFill>
          <a:schemeClr val="tx1"/>
        </a:solidFill>
        <a:latin typeface="+mn-lt"/>
        <a:ea typeface="+mn-ea"/>
        <a:cs typeface="+mn-cs"/>
      </a:defRPr>
    </a:lvl4pPr>
    <a:lvl5pPr marL="1969150" algn="l" defTabSz="984578" rtl="0" eaLnBrk="1" latinLnBrk="0" hangingPunct="1">
      <a:defRPr sz="1000" kern="1200">
        <a:solidFill>
          <a:schemeClr val="tx1"/>
        </a:solidFill>
        <a:latin typeface="+mn-lt"/>
        <a:ea typeface="+mn-ea"/>
        <a:cs typeface="+mn-cs"/>
      </a:defRPr>
    </a:lvl5pPr>
    <a:lvl6pPr marL="2461439" algn="l" defTabSz="984578" rtl="0" eaLnBrk="1" latinLnBrk="0" hangingPunct="1">
      <a:defRPr sz="1000" kern="1200">
        <a:solidFill>
          <a:schemeClr val="tx1"/>
        </a:solidFill>
        <a:latin typeface="+mn-lt"/>
        <a:ea typeface="+mn-ea"/>
        <a:cs typeface="+mn-cs"/>
      </a:defRPr>
    </a:lvl6pPr>
    <a:lvl7pPr marL="2953727" algn="l" defTabSz="984578" rtl="0" eaLnBrk="1" latinLnBrk="0" hangingPunct="1">
      <a:defRPr sz="1000" kern="1200">
        <a:solidFill>
          <a:schemeClr val="tx1"/>
        </a:solidFill>
        <a:latin typeface="+mn-lt"/>
        <a:ea typeface="+mn-ea"/>
        <a:cs typeface="+mn-cs"/>
      </a:defRPr>
    </a:lvl7pPr>
    <a:lvl8pPr marL="3446011" algn="l" defTabSz="984578" rtl="0" eaLnBrk="1" latinLnBrk="0" hangingPunct="1">
      <a:defRPr sz="1000" kern="1200">
        <a:solidFill>
          <a:schemeClr val="tx1"/>
        </a:solidFill>
        <a:latin typeface="+mn-lt"/>
        <a:ea typeface="+mn-ea"/>
        <a:cs typeface="+mn-cs"/>
      </a:defRPr>
    </a:lvl8pPr>
    <a:lvl9pPr marL="3938300" algn="l" defTabSz="98457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57E96-5428-514D-8DCD-6DA1183A6DB7}" type="slidenum">
              <a:rPr lang="en-US" smtClean="0"/>
              <a:t>1</a:t>
            </a:fld>
            <a:endParaRPr lang="en-US"/>
          </a:p>
        </p:txBody>
      </p:sp>
    </p:spTree>
    <p:extLst>
      <p:ext uri="{BB962C8B-B14F-4D97-AF65-F5344CB8AC3E}">
        <p14:creationId xmlns:p14="http://schemas.microsoft.com/office/powerpoint/2010/main" val="145662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8" y="5387344"/>
            <a:ext cx="37307520" cy="11460481"/>
          </a:xfrm>
        </p:spPr>
        <p:txBody>
          <a:bodyPr anchor="b"/>
          <a:lstStyle>
            <a:lvl1pPr algn="ctr">
              <a:defRPr sz="23300"/>
            </a:lvl1pPr>
          </a:lstStyle>
          <a:p>
            <a:r>
              <a:rPr lang="en-US"/>
              <a:t>Click to edit Master title style</a:t>
            </a:r>
            <a:endParaRPr lang="en-US" dirty="0"/>
          </a:p>
        </p:txBody>
      </p:sp>
      <p:sp>
        <p:nvSpPr>
          <p:cNvPr id="3" name="Subtitle 2"/>
          <p:cNvSpPr>
            <a:spLocks noGrp="1"/>
          </p:cNvSpPr>
          <p:nvPr>
            <p:ph type="subTitle" idx="1"/>
          </p:nvPr>
        </p:nvSpPr>
        <p:spPr>
          <a:xfrm>
            <a:off x="5486408" y="17289787"/>
            <a:ext cx="32918400" cy="7947659"/>
          </a:xfrm>
        </p:spPr>
        <p:txBody>
          <a:bodyPr/>
          <a:lstStyle>
            <a:lvl1pPr marL="0" indent="0" algn="ctr">
              <a:buNone/>
              <a:defRPr sz="9300"/>
            </a:lvl1pPr>
            <a:lvl2pPr marL="1772234" indent="0" algn="ctr">
              <a:buNone/>
              <a:defRPr sz="7800"/>
            </a:lvl2pPr>
            <a:lvl3pPr marL="3544469" indent="0" algn="ctr">
              <a:buNone/>
              <a:defRPr sz="6700"/>
            </a:lvl3pPr>
            <a:lvl4pPr marL="5316703" indent="0" algn="ctr">
              <a:buNone/>
              <a:defRPr sz="6200"/>
            </a:lvl4pPr>
            <a:lvl5pPr marL="7088943" indent="0" algn="ctr">
              <a:buNone/>
              <a:defRPr sz="6200"/>
            </a:lvl5pPr>
            <a:lvl6pPr marL="8861177" indent="0" algn="ctr">
              <a:buNone/>
              <a:defRPr sz="6200"/>
            </a:lvl6pPr>
            <a:lvl7pPr marL="10633411" indent="0" algn="ctr">
              <a:buNone/>
              <a:defRPr sz="6200"/>
            </a:lvl7pPr>
            <a:lvl8pPr marL="12405646" indent="0" algn="ctr">
              <a:buNone/>
              <a:defRPr sz="6200"/>
            </a:lvl8pPr>
            <a:lvl9pPr marL="14177880" indent="0" algn="ctr">
              <a:buNone/>
              <a:defRPr sz="6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77382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407781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52" y="1752612"/>
            <a:ext cx="9464041" cy="278968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30" y="1752612"/>
            <a:ext cx="27843479" cy="2789682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81794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210039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60"/>
            <a:ext cx="37856164" cy="13693136"/>
          </a:xfrm>
        </p:spPr>
        <p:txBody>
          <a:bodyPr anchor="b"/>
          <a:lstStyle>
            <a:lvl1pPr>
              <a:defRPr sz="23300"/>
            </a:lvl1pPr>
          </a:lstStyle>
          <a:p>
            <a:r>
              <a:rPr lang="en-US"/>
              <a:t>Click to edit Master title style</a:t>
            </a:r>
            <a:endParaRPr lang="en-US" dirty="0"/>
          </a:p>
        </p:txBody>
      </p:sp>
      <p:sp>
        <p:nvSpPr>
          <p:cNvPr id="3" name="Text Placeholder 2"/>
          <p:cNvSpPr>
            <a:spLocks noGrp="1"/>
          </p:cNvSpPr>
          <p:nvPr>
            <p:ph type="body" idx="1"/>
          </p:nvPr>
        </p:nvSpPr>
        <p:spPr>
          <a:xfrm>
            <a:off x="2994662" y="22029439"/>
            <a:ext cx="37856164" cy="7200896"/>
          </a:xfrm>
        </p:spPr>
        <p:txBody>
          <a:bodyPr/>
          <a:lstStyle>
            <a:lvl1pPr marL="0" indent="0">
              <a:buNone/>
              <a:defRPr sz="9300">
                <a:solidFill>
                  <a:schemeClr val="tx1"/>
                </a:solidFill>
              </a:defRPr>
            </a:lvl1pPr>
            <a:lvl2pPr marL="1772234" indent="0">
              <a:buNone/>
              <a:defRPr sz="7800">
                <a:solidFill>
                  <a:schemeClr val="tx1">
                    <a:tint val="75000"/>
                  </a:schemeClr>
                </a:solidFill>
              </a:defRPr>
            </a:lvl2pPr>
            <a:lvl3pPr marL="3544469" indent="0">
              <a:buNone/>
              <a:defRPr sz="6700">
                <a:solidFill>
                  <a:schemeClr val="tx1">
                    <a:tint val="75000"/>
                  </a:schemeClr>
                </a:solidFill>
              </a:defRPr>
            </a:lvl3pPr>
            <a:lvl4pPr marL="5316703" indent="0">
              <a:buNone/>
              <a:defRPr sz="6200">
                <a:solidFill>
                  <a:schemeClr val="tx1">
                    <a:tint val="75000"/>
                  </a:schemeClr>
                </a:solidFill>
              </a:defRPr>
            </a:lvl4pPr>
            <a:lvl5pPr marL="7088943" indent="0">
              <a:buNone/>
              <a:defRPr sz="6200">
                <a:solidFill>
                  <a:schemeClr val="tx1">
                    <a:tint val="75000"/>
                  </a:schemeClr>
                </a:solidFill>
              </a:defRPr>
            </a:lvl5pPr>
            <a:lvl6pPr marL="8861177" indent="0">
              <a:buNone/>
              <a:defRPr sz="6200">
                <a:solidFill>
                  <a:schemeClr val="tx1">
                    <a:tint val="75000"/>
                  </a:schemeClr>
                </a:solidFill>
              </a:defRPr>
            </a:lvl6pPr>
            <a:lvl7pPr marL="10633411" indent="0">
              <a:buNone/>
              <a:defRPr sz="6200">
                <a:solidFill>
                  <a:schemeClr val="tx1">
                    <a:tint val="75000"/>
                  </a:schemeClr>
                </a:solidFill>
              </a:defRPr>
            </a:lvl7pPr>
            <a:lvl8pPr marL="12405646" indent="0">
              <a:buNone/>
              <a:defRPr sz="6200">
                <a:solidFill>
                  <a:schemeClr val="tx1">
                    <a:tint val="75000"/>
                  </a:schemeClr>
                </a:solidFill>
              </a:defRPr>
            </a:lvl8pPr>
            <a:lvl9pPr marL="14177880" indent="0">
              <a:buNone/>
              <a:defRPr sz="6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5BFD64-7BB9-7744-9908-9F15190B0FCC}"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20285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18" y="8763001"/>
            <a:ext cx="18653768"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2" y="8763001"/>
            <a:ext cx="18653768"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5BFD64-7BB9-7744-9908-9F15190B0FCC}"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311331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47" y="1752619"/>
            <a:ext cx="37856164" cy="63627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7" y="8069593"/>
            <a:ext cx="18568028" cy="3954776"/>
          </a:xfrm>
        </p:spPr>
        <p:txBody>
          <a:bodyPr anchor="b"/>
          <a:lstStyle>
            <a:lvl1pPr marL="0" indent="0">
              <a:buNone/>
              <a:defRPr sz="9300" b="1"/>
            </a:lvl1pPr>
            <a:lvl2pPr marL="1772234" indent="0">
              <a:buNone/>
              <a:defRPr sz="7800" b="1"/>
            </a:lvl2pPr>
            <a:lvl3pPr marL="3544469" indent="0">
              <a:buNone/>
              <a:defRPr sz="6700" b="1"/>
            </a:lvl3pPr>
            <a:lvl4pPr marL="5316703" indent="0">
              <a:buNone/>
              <a:defRPr sz="6200" b="1"/>
            </a:lvl4pPr>
            <a:lvl5pPr marL="7088943" indent="0">
              <a:buNone/>
              <a:defRPr sz="6200" b="1"/>
            </a:lvl5pPr>
            <a:lvl6pPr marL="8861177" indent="0">
              <a:buNone/>
              <a:defRPr sz="6200" b="1"/>
            </a:lvl6pPr>
            <a:lvl7pPr marL="10633411" indent="0">
              <a:buNone/>
              <a:defRPr sz="6200" b="1"/>
            </a:lvl7pPr>
            <a:lvl8pPr marL="12405646" indent="0">
              <a:buNone/>
              <a:defRPr sz="6200" b="1"/>
            </a:lvl8pPr>
            <a:lvl9pPr marL="14177880" indent="0">
              <a:buNone/>
              <a:defRPr sz="6200" b="1"/>
            </a:lvl9pPr>
          </a:lstStyle>
          <a:p>
            <a:pPr lvl="0"/>
            <a:r>
              <a:rPr lang="en-US"/>
              <a:t>Edit Master text styles</a:t>
            </a:r>
          </a:p>
        </p:txBody>
      </p:sp>
      <p:sp>
        <p:nvSpPr>
          <p:cNvPr id="4" name="Content Placeholder 3"/>
          <p:cNvSpPr>
            <a:spLocks noGrp="1"/>
          </p:cNvSpPr>
          <p:nvPr>
            <p:ph sz="half" idx="2"/>
          </p:nvPr>
        </p:nvSpPr>
        <p:spPr>
          <a:xfrm>
            <a:off x="3023247" y="12024360"/>
            <a:ext cx="18568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41" y="8069593"/>
            <a:ext cx="18659474" cy="3954776"/>
          </a:xfrm>
        </p:spPr>
        <p:txBody>
          <a:bodyPr anchor="b"/>
          <a:lstStyle>
            <a:lvl1pPr marL="0" indent="0">
              <a:buNone/>
              <a:defRPr sz="9300" b="1"/>
            </a:lvl1pPr>
            <a:lvl2pPr marL="1772234" indent="0">
              <a:buNone/>
              <a:defRPr sz="7800" b="1"/>
            </a:lvl2pPr>
            <a:lvl3pPr marL="3544469" indent="0">
              <a:buNone/>
              <a:defRPr sz="6700" b="1"/>
            </a:lvl3pPr>
            <a:lvl4pPr marL="5316703" indent="0">
              <a:buNone/>
              <a:defRPr sz="6200" b="1"/>
            </a:lvl4pPr>
            <a:lvl5pPr marL="7088943" indent="0">
              <a:buNone/>
              <a:defRPr sz="6200" b="1"/>
            </a:lvl5pPr>
            <a:lvl6pPr marL="8861177" indent="0">
              <a:buNone/>
              <a:defRPr sz="6200" b="1"/>
            </a:lvl6pPr>
            <a:lvl7pPr marL="10633411" indent="0">
              <a:buNone/>
              <a:defRPr sz="6200" b="1"/>
            </a:lvl7pPr>
            <a:lvl8pPr marL="12405646" indent="0">
              <a:buNone/>
              <a:defRPr sz="6200" b="1"/>
            </a:lvl8pPr>
            <a:lvl9pPr marL="14177880" indent="0">
              <a:buNone/>
              <a:defRPr sz="6200" b="1"/>
            </a:lvl9pPr>
          </a:lstStyle>
          <a:p>
            <a:pPr lvl="0"/>
            <a:r>
              <a:rPr lang="en-US"/>
              <a:t>Edit Master text styles</a:t>
            </a:r>
          </a:p>
        </p:txBody>
      </p:sp>
      <p:sp>
        <p:nvSpPr>
          <p:cNvPr id="6" name="Content Placeholder 5"/>
          <p:cNvSpPr>
            <a:spLocks noGrp="1"/>
          </p:cNvSpPr>
          <p:nvPr>
            <p:ph sz="quarter" idx="4"/>
          </p:nvPr>
        </p:nvSpPr>
        <p:spPr>
          <a:xfrm>
            <a:off x="22219941" y="12024360"/>
            <a:ext cx="18659474"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5BFD64-7BB9-7744-9908-9F15190B0FCC}" type="datetimeFigureOut">
              <a:rPr lang="en-US" smtClean="0"/>
              <a:t>8/12/19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1827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5BFD64-7BB9-7744-9908-9F15190B0FCC}" type="datetimeFigureOut">
              <a:rPr lang="en-US" smtClean="0"/>
              <a:t>8/12/19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3722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BFD64-7BB9-7744-9908-9F15190B0FCC}" type="datetimeFigureOut">
              <a:rPr lang="en-US" smtClean="0"/>
              <a:t>8/12/19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745053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51" y="2194560"/>
            <a:ext cx="14156060" cy="7680960"/>
          </a:xfrm>
        </p:spPr>
        <p:txBody>
          <a:bodyPr anchor="b"/>
          <a:lstStyle>
            <a:lvl1pPr>
              <a:defRPr sz="12400"/>
            </a:lvl1pPr>
          </a:lstStyle>
          <a:p>
            <a:r>
              <a:rPr lang="en-US"/>
              <a:t>Click to edit Master title style</a:t>
            </a:r>
            <a:endParaRPr lang="en-US" dirty="0"/>
          </a:p>
        </p:txBody>
      </p:sp>
      <p:sp>
        <p:nvSpPr>
          <p:cNvPr id="3" name="Content Placeholder 2"/>
          <p:cNvSpPr>
            <a:spLocks noGrp="1"/>
          </p:cNvSpPr>
          <p:nvPr>
            <p:ph idx="1"/>
          </p:nvPr>
        </p:nvSpPr>
        <p:spPr>
          <a:xfrm>
            <a:off x="18659493" y="4739658"/>
            <a:ext cx="22219922" cy="23393401"/>
          </a:xfrm>
        </p:spPr>
        <p:txBody>
          <a:bodyPr/>
          <a:lstStyle>
            <a:lvl1pPr>
              <a:defRPr sz="12400"/>
            </a:lvl1pPr>
            <a:lvl2pPr>
              <a:defRPr sz="10900"/>
            </a:lvl2pPr>
            <a:lvl3pPr>
              <a:defRPr sz="930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51" y="9875529"/>
            <a:ext cx="14156060" cy="18295621"/>
          </a:xfrm>
        </p:spPr>
        <p:txBody>
          <a:bodyPr/>
          <a:lstStyle>
            <a:lvl1pPr marL="0" indent="0">
              <a:buNone/>
              <a:defRPr sz="6200"/>
            </a:lvl1pPr>
            <a:lvl2pPr marL="1772234" indent="0">
              <a:buNone/>
              <a:defRPr sz="5200"/>
            </a:lvl2pPr>
            <a:lvl3pPr marL="3544469" indent="0">
              <a:buNone/>
              <a:defRPr sz="4700"/>
            </a:lvl3pPr>
            <a:lvl4pPr marL="5316703" indent="0">
              <a:buNone/>
              <a:defRPr sz="3600"/>
            </a:lvl4pPr>
            <a:lvl5pPr marL="7088943" indent="0">
              <a:buNone/>
              <a:defRPr sz="3600"/>
            </a:lvl5pPr>
            <a:lvl6pPr marL="8861177" indent="0">
              <a:buNone/>
              <a:defRPr sz="3600"/>
            </a:lvl6pPr>
            <a:lvl7pPr marL="10633411" indent="0">
              <a:buNone/>
              <a:defRPr sz="3600"/>
            </a:lvl7pPr>
            <a:lvl8pPr marL="12405646" indent="0">
              <a:buNone/>
              <a:defRPr sz="3600"/>
            </a:lvl8pPr>
            <a:lvl9pPr marL="1417788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055BFD64-7BB9-7744-9908-9F15190B0FCC}"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2083639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51" y="2194560"/>
            <a:ext cx="14156060" cy="7680960"/>
          </a:xfrm>
        </p:spPr>
        <p:txBody>
          <a:bodyPr anchor="b"/>
          <a:lstStyle>
            <a:lvl1pPr>
              <a:defRPr sz="1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93" y="4739658"/>
            <a:ext cx="22219922" cy="23393401"/>
          </a:xfrm>
        </p:spPr>
        <p:txBody>
          <a:bodyPr anchor="t"/>
          <a:lstStyle>
            <a:lvl1pPr marL="0" indent="0">
              <a:buNone/>
              <a:defRPr sz="12400"/>
            </a:lvl1pPr>
            <a:lvl2pPr marL="1772234" indent="0">
              <a:buNone/>
              <a:defRPr sz="10900"/>
            </a:lvl2pPr>
            <a:lvl3pPr marL="3544469" indent="0">
              <a:buNone/>
              <a:defRPr sz="9300"/>
            </a:lvl3pPr>
            <a:lvl4pPr marL="5316703" indent="0">
              <a:buNone/>
              <a:defRPr sz="7800"/>
            </a:lvl4pPr>
            <a:lvl5pPr marL="7088943" indent="0">
              <a:buNone/>
              <a:defRPr sz="7800"/>
            </a:lvl5pPr>
            <a:lvl6pPr marL="8861177" indent="0">
              <a:buNone/>
              <a:defRPr sz="7800"/>
            </a:lvl6pPr>
            <a:lvl7pPr marL="10633411" indent="0">
              <a:buNone/>
              <a:defRPr sz="7800"/>
            </a:lvl7pPr>
            <a:lvl8pPr marL="12405646" indent="0">
              <a:buNone/>
              <a:defRPr sz="7800"/>
            </a:lvl8pPr>
            <a:lvl9pPr marL="1417788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3023251" y="9875529"/>
            <a:ext cx="14156060" cy="18295621"/>
          </a:xfrm>
        </p:spPr>
        <p:txBody>
          <a:bodyPr/>
          <a:lstStyle>
            <a:lvl1pPr marL="0" indent="0">
              <a:buNone/>
              <a:defRPr sz="6200"/>
            </a:lvl1pPr>
            <a:lvl2pPr marL="1772234" indent="0">
              <a:buNone/>
              <a:defRPr sz="5200"/>
            </a:lvl2pPr>
            <a:lvl3pPr marL="3544469" indent="0">
              <a:buNone/>
              <a:defRPr sz="4700"/>
            </a:lvl3pPr>
            <a:lvl4pPr marL="5316703" indent="0">
              <a:buNone/>
              <a:defRPr sz="3600"/>
            </a:lvl4pPr>
            <a:lvl5pPr marL="7088943" indent="0">
              <a:buNone/>
              <a:defRPr sz="3600"/>
            </a:lvl5pPr>
            <a:lvl6pPr marL="8861177" indent="0">
              <a:buNone/>
              <a:defRPr sz="3600"/>
            </a:lvl6pPr>
            <a:lvl7pPr marL="10633411" indent="0">
              <a:buNone/>
              <a:defRPr sz="3600"/>
            </a:lvl7pPr>
            <a:lvl8pPr marL="12405646" indent="0">
              <a:buNone/>
              <a:defRPr sz="3600"/>
            </a:lvl8pPr>
            <a:lvl9pPr marL="1417788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055BFD64-7BB9-7744-9908-9F15190B0FCC}"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413413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6" y="1752619"/>
            <a:ext cx="37856164" cy="6362701"/>
          </a:xfrm>
          <a:prstGeom prst="rect">
            <a:avLst/>
          </a:prstGeom>
        </p:spPr>
        <p:txBody>
          <a:bodyPr vert="horz" lIns="98458" tIns="49226" rIns="98458" bIns="4922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6" y="8763001"/>
            <a:ext cx="37856164" cy="20886422"/>
          </a:xfrm>
          <a:prstGeom prst="rect">
            <a:avLst/>
          </a:prstGeom>
        </p:spPr>
        <p:txBody>
          <a:bodyPr vert="horz" lIns="98458" tIns="49226" rIns="98458" bIns="49226"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18" y="30510499"/>
            <a:ext cx="9875528" cy="1752599"/>
          </a:xfrm>
          <a:prstGeom prst="rect">
            <a:avLst/>
          </a:prstGeom>
        </p:spPr>
        <p:txBody>
          <a:bodyPr vert="horz" lIns="98458" tIns="49226" rIns="98458" bIns="49226" rtlCol="0" anchor="ctr"/>
          <a:lstStyle>
            <a:lvl1pPr algn="l">
              <a:defRPr sz="4700">
                <a:solidFill>
                  <a:schemeClr val="tx1">
                    <a:tint val="75000"/>
                  </a:schemeClr>
                </a:solidFill>
              </a:defRPr>
            </a:lvl1pPr>
          </a:lstStyle>
          <a:p>
            <a:fld id="{055BFD64-7BB9-7744-9908-9F15190B0FCC}" type="datetimeFigureOut">
              <a:rPr lang="en-US" smtClean="0"/>
              <a:t>8/12/19</a:t>
            </a:fld>
            <a:endParaRPr lang="en-US"/>
          </a:p>
        </p:txBody>
      </p:sp>
      <p:sp>
        <p:nvSpPr>
          <p:cNvPr id="5" name="Footer Placeholder 4"/>
          <p:cNvSpPr>
            <a:spLocks noGrp="1"/>
          </p:cNvSpPr>
          <p:nvPr>
            <p:ph type="ftr" sz="quarter" idx="3"/>
          </p:nvPr>
        </p:nvSpPr>
        <p:spPr>
          <a:xfrm>
            <a:off x="14538970" y="30510499"/>
            <a:ext cx="14813276" cy="1752599"/>
          </a:xfrm>
          <a:prstGeom prst="rect">
            <a:avLst/>
          </a:prstGeom>
        </p:spPr>
        <p:txBody>
          <a:bodyPr vert="horz" lIns="98458" tIns="49226" rIns="98458" bIns="49226" rtlCol="0" anchor="ctr"/>
          <a:lstStyle>
            <a:lvl1pPr algn="ctr">
              <a:defRPr sz="4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2" y="30510499"/>
            <a:ext cx="9875528" cy="1752599"/>
          </a:xfrm>
          <a:prstGeom prst="rect">
            <a:avLst/>
          </a:prstGeom>
        </p:spPr>
        <p:txBody>
          <a:bodyPr vert="horz" lIns="98458" tIns="49226" rIns="98458" bIns="49226" rtlCol="0" anchor="ctr"/>
          <a:lstStyle>
            <a:lvl1pPr algn="r">
              <a:defRPr sz="4700">
                <a:solidFill>
                  <a:schemeClr val="tx1">
                    <a:tint val="75000"/>
                  </a:schemeClr>
                </a:solidFill>
              </a:defRPr>
            </a:lvl1pPr>
          </a:lstStyle>
          <a:p>
            <a:fld id="{FDE611D4-CB48-0F4C-86B0-D609452EB703}" type="slidenum">
              <a:rPr lang="en-US" smtClean="0"/>
              <a:t>‹#›</a:t>
            </a:fld>
            <a:endParaRPr lang="en-US"/>
          </a:p>
        </p:txBody>
      </p:sp>
    </p:spTree>
    <p:extLst>
      <p:ext uri="{BB962C8B-B14F-4D97-AF65-F5344CB8AC3E}">
        <p14:creationId xmlns:p14="http://schemas.microsoft.com/office/powerpoint/2010/main" val="13584777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544469" rtl="0" eaLnBrk="1" latinLnBrk="0" hangingPunct="1">
        <a:lnSpc>
          <a:spcPct val="90000"/>
        </a:lnSpc>
        <a:spcBef>
          <a:spcPct val="0"/>
        </a:spcBef>
        <a:buNone/>
        <a:defRPr sz="17100" kern="1200">
          <a:solidFill>
            <a:schemeClr val="tx1"/>
          </a:solidFill>
          <a:latin typeface="+mj-lt"/>
          <a:ea typeface="+mj-ea"/>
          <a:cs typeface="+mj-cs"/>
        </a:defRPr>
      </a:lvl1pPr>
    </p:titleStyle>
    <p:bodyStyle>
      <a:lvl1pPr marL="886120" indent="-886120" algn="l" defTabSz="3544469" rtl="0" eaLnBrk="1" latinLnBrk="0" hangingPunct="1">
        <a:lnSpc>
          <a:spcPct val="90000"/>
        </a:lnSpc>
        <a:spcBef>
          <a:spcPts val="3877"/>
        </a:spcBef>
        <a:buFont typeface="Arial" panose="020B0604020202020204" pitchFamily="34" charset="0"/>
        <a:buChar char="•"/>
        <a:defRPr sz="10900" kern="1200">
          <a:solidFill>
            <a:schemeClr val="tx1"/>
          </a:solidFill>
          <a:latin typeface="+mn-lt"/>
          <a:ea typeface="+mn-ea"/>
          <a:cs typeface="+mn-cs"/>
        </a:defRPr>
      </a:lvl1pPr>
      <a:lvl2pPr marL="2658354" indent="-886120" algn="l" defTabSz="3544469" rtl="0" eaLnBrk="1" latinLnBrk="0" hangingPunct="1">
        <a:lnSpc>
          <a:spcPct val="90000"/>
        </a:lnSpc>
        <a:spcBef>
          <a:spcPts val="1938"/>
        </a:spcBef>
        <a:buFont typeface="Arial" panose="020B0604020202020204" pitchFamily="34" charset="0"/>
        <a:buChar char="•"/>
        <a:defRPr sz="9300" kern="1200">
          <a:solidFill>
            <a:schemeClr val="tx1"/>
          </a:solidFill>
          <a:latin typeface="+mn-lt"/>
          <a:ea typeface="+mn-ea"/>
          <a:cs typeface="+mn-cs"/>
        </a:defRPr>
      </a:lvl2pPr>
      <a:lvl3pPr marL="4430589" indent="-886120" algn="l" defTabSz="3544469" rtl="0" eaLnBrk="1" latinLnBrk="0" hangingPunct="1">
        <a:lnSpc>
          <a:spcPct val="90000"/>
        </a:lnSpc>
        <a:spcBef>
          <a:spcPts val="1938"/>
        </a:spcBef>
        <a:buFont typeface="Arial" panose="020B0604020202020204" pitchFamily="34" charset="0"/>
        <a:buChar char="•"/>
        <a:defRPr sz="7800" kern="1200">
          <a:solidFill>
            <a:schemeClr val="tx1"/>
          </a:solidFill>
          <a:latin typeface="+mn-lt"/>
          <a:ea typeface="+mn-ea"/>
          <a:cs typeface="+mn-cs"/>
        </a:defRPr>
      </a:lvl3pPr>
      <a:lvl4pPr marL="6202823"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4pPr>
      <a:lvl5pPr marL="7975057"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5pPr>
      <a:lvl6pPr marL="9747292"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6pPr>
      <a:lvl7pPr marL="11519526"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7pPr>
      <a:lvl8pPr marL="13291766"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8pPr>
      <a:lvl9pPr marL="15064000"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9pPr>
    </p:bodyStyle>
    <p:otherStyle>
      <a:defPPr>
        <a:defRPr lang="en-US"/>
      </a:defPPr>
      <a:lvl1pPr marL="0" algn="l" defTabSz="3544469" rtl="0" eaLnBrk="1" latinLnBrk="0" hangingPunct="1">
        <a:defRPr sz="6700" kern="1200">
          <a:solidFill>
            <a:schemeClr val="tx1"/>
          </a:solidFill>
          <a:latin typeface="+mn-lt"/>
          <a:ea typeface="+mn-ea"/>
          <a:cs typeface="+mn-cs"/>
        </a:defRPr>
      </a:lvl1pPr>
      <a:lvl2pPr marL="1772234" algn="l" defTabSz="3544469" rtl="0" eaLnBrk="1" latinLnBrk="0" hangingPunct="1">
        <a:defRPr sz="6700" kern="1200">
          <a:solidFill>
            <a:schemeClr val="tx1"/>
          </a:solidFill>
          <a:latin typeface="+mn-lt"/>
          <a:ea typeface="+mn-ea"/>
          <a:cs typeface="+mn-cs"/>
        </a:defRPr>
      </a:lvl2pPr>
      <a:lvl3pPr marL="3544469" algn="l" defTabSz="3544469" rtl="0" eaLnBrk="1" latinLnBrk="0" hangingPunct="1">
        <a:defRPr sz="6700" kern="1200">
          <a:solidFill>
            <a:schemeClr val="tx1"/>
          </a:solidFill>
          <a:latin typeface="+mn-lt"/>
          <a:ea typeface="+mn-ea"/>
          <a:cs typeface="+mn-cs"/>
        </a:defRPr>
      </a:lvl3pPr>
      <a:lvl4pPr marL="5316703" algn="l" defTabSz="3544469" rtl="0" eaLnBrk="1" latinLnBrk="0" hangingPunct="1">
        <a:defRPr sz="6700" kern="1200">
          <a:solidFill>
            <a:schemeClr val="tx1"/>
          </a:solidFill>
          <a:latin typeface="+mn-lt"/>
          <a:ea typeface="+mn-ea"/>
          <a:cs typeface="+mn-cs"/>
        </a:defRPr>
      </a:lvl4pPr>
      <a:lvl5pPr marL="7088943" algn="l" defTabSz="3544469" rtl="0" eaLnBrk="1" latinLnBrk="0" hangingPunct="1">
        <a:defRPr sz="6700" kern="1200">
          <a:solidFill>
            <a:schemeClr val="tx1"/>
          </a:solidFill>
          <a:latin typeface="+mn-lt"/>
          <a:ea typeface="+mn-ea"/>
          <a:cs typeface="+mn-cs"/>
        </a:defRPr>
      </a:lvl5pPr>
      <a:lvl6pPr marL="8861177" algn="l" defTabSz="3544469" rtl="0" eaLnBrk="1" latinLnBrk="0" hangingPunct="1">
        <a:defRPr sz="6700" kern="1200">
          <a:solidFill>
            <a:schemeClr val="tx1"/>
          </a:solidFill>
          <a:latin typeface="+mn-lt"/>
          <a:ea typeface="+mn-ea"/>
          <a:cs typeface="+mn-cs"/>
        </a:defRPr>
      </a:lvl6pPr>
      <a:lvl7pPr marL="10633411" algn="l" defTabSz="3544469" rtl="0" eaLnBrk="1" latinLnBrk="0" hangingPunct="1">
        <a:defRPr sz="6700" kern="1200">
          <a:solidFill>
            <a:schemeClr val="tx1"/>
          </a:solidFill>
          <a:latin typeface="+mn-lt"/>
          <a:ea typeface="+mn-ea"/>
          <a:cs typeface="+mn-cs"/>
        </a:defRPr>
      </a:lvl7pPr>
      <a:lvl8pPr marL="12405646" algn="l" defTabSz="3544469" rtl="0" eaLnBrk="1" latinLnBrk="0" hangingPunct="1">
        <a:defRPr sz="6700" kern="1200">
          <a:solidFill>
            <a:schemeClr val="tx1"/>
          </a:solidFill>
          <a:latin typeface="+mn-lt"/>
          <a:ea typeface="+mn-ea"/>
          <a:cs typeface="+mn-cs"/>
        </a:defRPr>
      </a:lvl8pPr>
      <a:lvl9pPr marL="14177880" algn="l" defTabSz="3544469" rtl="0" eaLnBrk="1" latinLnBrk="0" hangingPunct="1">
        <a:defRPr sz="6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992A547-C645-914A-A24E-FA4A0A8A308C}"/>
              </a:ext>
            </a:extLst>
          </p:cNvPr>
          <p:cNvPicPr>
            <a:picLocks noChangeAspect="1"/>
          </p:cNvPicPr>
          <p:nvPr/>
        </p:nvPicPr>
        <p:blipFill rotWithShape="1">
          <a:blip r:embed="rId3"/>
          <a:srcRect l="12087" t="12744" r="11250" b="9842"/>
          <a:stretch/>
        </p:blipFill>
        <p:spPr>
          <a:xfrm>
            <a:off x="39853543" y="28797777"/>
            <a:ext cx="3226804" cy="3258503"/>
          </a:xfrm>
          <a:prstGeom prst="rect">
            <a:avLst/>
          </a:prstGeom>
        </p:spPr>
      </p:pic>
      <p:pic>
        <p:nvPicPr>
          <p:cNvPr id="240" name="Picture 239">
            <a:extLst>
              <a:ext uri="{FF2B5EF4-FFF2-40B4-BE49-F238E27FC236}">
                <a16:creationId xmlns:a16="http://schemas.microsoft.com/office/drawing/2014/main" id="{4D1BEB12-49C6-1644-84D8-6089A1095ED6}"/>
              </a:ext>
            </a:extLst>
          </p:cNvPr>
          <p:cNvPicPr>
            <a:picLocks noChangeAspect="1"/>
          </p:cNvPicPr>
          <p:nvPr/>
        </p:nvPicPr>
        <p:blipFill>
          <a:blip r:embed="rId4"/>
          <a:stretch>
            <a:fillRect/>
          </a:stretch>
        </p:blipFill>
        <p:spPr>
          <a:xfrm>
            <a:off x="21752620" y="5467165"/>
            <a:ext cx="6905006" cy="6060820"/>
          </a:xfrm>
          <a:prstGeom prst="rect">
            <a:avLst/>
          </a:prstGeom>
        </p:spPr>
      </p:pic>
      <p:pic>
        <p:nvPicPr>
          <p:cNvPr id="55" name="Picture 54" descr="PHSCancerC_High_Res_201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7036" y="1297091"/>
            <a:ext cx="6733025" cy="1927329"/>
          </a:xfrm>
          <a:prstGeom prst="rect">
            <a:avLst/>
          </a:prstGeom>
        </p:spPr>
      </p:pic>
      <p:pic>
        <p:nvPicPr>
          <p:cNvPr id="4" name="Picture 3">
            <a:extLst>
              <a:ext uri="{FF2B5EF4-FFF2-40B4-BE49-F238E27FC236}">
                <a16:creationId xmlns:a16="http://schemas.microsoft.com/office/drawing/2014/main" id="{D28B77C5-7866-5747-B1C7-5924EB69BF30}"/>
              </a:ext>
            </a:extLst>
          </p:cNvPr>
          <p:cNvPicPr>
            <a:picLocks noChangeAspect="1"/>
          </p:cNvPicPr>
          <p:nvPr/>
        </p:nvPicPr>
        <p:blipFill rotWithShape="1">
          <a:blip r:embed="rId6"/>
          <a:srcRect l="6716" t="10913" b="15092"/>
          <a:stretch/>
        </p:blipFill>
        <p:spPr>
          <a:xfrm>
            <a:off x="1055888" y="1085237"/>
            <a:ext cx="6733026" cy="2077756"/>
          </a:xfrm>
          <a:prstGeom prst="rect">
            <a:avLst/>
          </a:prstGeom>
        </p:spPr>
      </p:pic>
      <p:sp>
        <p:nvSpPr>
          <p:cNvPr id="7" name="Text Box 3">
            <a:extLst>
              <a:ext uri="{FF2B5EF4-FFF2-40B4-BE49-F238E27FC236}">
                <a16:creationId xmlns:a16="http://schemas.microsoft.com/office/drawing/2014/main" id="{3D1AA1A6-E2F5-D941-9C81-AD8F3229933B}"/>
              </a:ext>
            </a:extLst>
          </p:cNvPr>
          <p:cNvSpPr txBox="1">
            <a:spLocks noChangeArrowheads="1"/>
          </p:cNvSpPr>
          <p:nvPr/>
        </p:nvSpPr>
        <p:spPr bwMode="auto">
          <a:xfrm>
            <a:off x="7851526" y="2852860"/>
            <a:ext cx="28502758" cy="108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75682" tIns="37839" rIns="75682" bIns="37839">
            <a:spAutoFit/>
          </a:bodyPr>
          <a:lstStyle>
            <a:lvl1pPr eaLnBrk="0" hangingPunct="0">
              <a:defRPr sz="8100">
                <a:solidFill>
                  <a:schemeClr val="tx1"/>
                </a:solidFill>
                <a:latin typeface="Arial" charset="0"/>
                <a:ea typeface="ＭＳ Ｐゴシック" charset="0"/>
                <a:cs typeface="ＭＳ Ｐゴシック" charset="0"/>
              </a:defRPr>
            </a:lvl1pPr>
            <a:lvl2pPr marL="742950" indent="-285750" eaLnBrk="0" hangingPunct="0">
              <a:defRPr sz="8100">
                <a:solidFill>
                  <a:schemeClr val="tx1"/>
                </a:solidFill>
                <a:latin typeface="Arial" charset="0"/>
                <a:ea typeface="ＭＳ Ｐゴシック" charset="0"/>
              </a:defRPr>
            </a:lvl2pPr>
            <a:lvl3pPr marL="1143000" indent="-228600" eaLnBrk="0" hangingPunct="0">
              <a:defRPr sz="8100">
                <a:solidFill>
                  <a:schemeClr val="tx1"/>
                </a:solidFill>
                <a:latin typeface="Arial" charset="0"/>
                <a:ea typeface="ＭＳ Ｐゴシック" charset="0"/>
              </a:defRPr>
            </a:lvl3pPr>
            <a:lvl4pPr marL="1600200" indent="-228600" eaLnBrk="0" hangingPunct="0">
              <a:defRPr sz="8100">
                <a:solidFill>
                  <a:schemeClr val="tx1"/>
                </a:solidFill>
                <a:latin typeface="Arial" charset="0"/>
                <a:ea typeface="ＭＳ Ｐゴシック" charset="0"/>
              </a:defRPr>
            </a:lvl4pPr>
            <a:lvl5pPr marL="2057400" indent="-228600" eaLnBrk="0" hangingPunct="0">
              <a:defRPr sz="8100">
                <a:solidFill>
                  <a:schemeClr val="tx1"/>
                </a:solidFill>
                <a:latin typeface="Arial" charset="0"/>
                <a:ea typeface="ＭＳ Ｐゴシック" charset="0"/>
              </a:defRPr>
            </a:lvl5pPr>
            <a:lvl6pPr marL="2514600" indent="-228600" defTabSz="2055813" eaLnBrk="0" fontAlgn="base" hangingPunct="0">
              <a:spcBef>
                <a:spcPct val="0"/>
              </a:spcBef>
              <a:spcAft>
                <a:spcPct val="0"/>
              </a:spcAft>
              <a:defRPr sz="8100">
                <a:solidFill>
                  <a:schemeClr val="tx1"/>
                </a:solidFill>
                <a:latin typeface="Arial" charset="0"/>
                <a:ea typeface="ＭＳ Ｐゴシック" charset="0"/>
              </a:defRPr>
            </a:lvl6pPr>
            <a:lvl7pPr marL="2971800" indent="-228600" defTabSz="2055813" eaLnBrk="0" fontAlgn="base" hangingPunct="0">
              <a:spcBef>
                <a:spcPct val="0"/>
              </a:spcBef>
              <a:spcAft>
                <a:spcPct val="0"/>
              </a:spcAft>
              <a:defRPr sz="8100">
                <a:solidFill>
                  <a:schemeClr val="tx1"/>
                </a:solidFill>
                <a:latin typeface="Arial" charset="0"/>
                <a:ea typeface="ＭＳ Ｐゴシック" charset="0"/>
              </a:defRPr>
            </a:lvl7pPr>
            <a:lvl8pPr marL="3429000" indent="-228600" defTabSz="2055813" eaLnBrk="0" fontAlgn="base" hangingPunct="0">
              <a:spcBef>
                <a:spcPct val="0"/>
              </a:spcBef>
              <a:spcAft>
                <a:spcPct val="0"/>
              </a:spcAft>
              <a:defRPr sz="8100">
                <a:solidFill>
                  <a:schemeClr val="tx1"/>
                </a:solidFill>
                <a:latin typeface="Arial" charset="0"/>
                <a:ea typeface="ＭＳ Ｐゴシック" charset="0"/>
              </a:defRPr>
            </a:lvl8pPr>
            <a:lvl9pPr marL="3886200" indent="-228600" defTabSz="2055813" eaLnBrk="0" fontAlgn="base" hangingPunct="0">
              <a:spcBef>
                <a:spcPct val="0"/>
              </a:spcBef>
              <a:spcAft>
                <a:spcPct val="0"/>
              </a:spcAft>
              <a:defRPr sz="8100">
                <a:solidFill>
                  <a:schemeClr val="tx1"/>
                </a:solidFill>
                <a:latin typeface="Arial" charset="0"/>
                <a:ea typeface="ＭＳ Ｐゴシック" charset="0"/>
              </a:defRPr>
            </a:lvl9pPr>
          </a:lstStyle>
          <a:p>
            <a:pPr algn="ctr">
              <a:lnSpc>
                <a:spcPct val="110000"/>
              </a:lnSpc>
            </a:pPr>
            <a:r>
              <a:rPr lang="en-US" sz="3600" dirty="0">
                <a:latin typeface="Batang" panose="02030600000101010101" pitchFamily="18" charset="-127"/>
                <a:ea typeface="Batang" panose="02030600000101010101" pitchFamily="18" charset="-127"/>
                <a:cs typeface="Damascus" pitchFamily="2" charset="-78"/>
              </a:rPr>
              <a:t>Alexandre R. Sathler</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Venkatesh </a:t>
            </a:r>
            <a:r>
              <a:rPr lang="en-US" sz="3600" dirty="0" err="1">
                <a:latin typeface="Batang" panose="02030600000101010101" pitchFamily="18" charset="-127"/>
                <a:ea typeface="Batang" panose="02030600000101010101" pitchFamily="18" charset="-127"/>
                <a:cs typeface="Damascus" pitchFamily="2" charset="-78"/>
              </a:rPr>
              <a:t>Rajamanickam</a:t>
            </a:r>
            <a:r>
              <a:rPr lang="en-US" sz="3600" dirty="0">
                <a:latin typeface="Batang" panose="02030600000101010101" pitchFamily="18" charset="-127"/>
                <a:ea typeface="Batang" panose="02030600000101010101" pitchFamily="18" charset="-127"/>
                <a:cs typeface="Damascus" pitchFamily="2" charset="-78"/>
              </a:rPr>
              <a:t>, MS</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Christopher </a:t>
            </a:r>
            <a:r>
              <a:rPr lang="en-US" sz="3600" dirty="0" err="1">
                <a:latin typeface="Batang" panose="02030600000101010101" pitchFamily="18" charset="-127"/>
                <a:ea typeface="Batang" panose="02030600000101010101" pitchFamily="18" charset="-127"/>
                <a:cs typeface="Damascus" pitchFamily="2" charset="-78"/>
              </a:rPr>
              <a:t>Dubay</a:t>
            </a:r>
            <a:r>
              <a:rPr lang="en-US" sz="3600" dirty="0">
                <a:latin typeface="Batang" panose="02030600000101010101" pitchFamily="18" charset="-127"/>
                <a:ea typeface="Batang" panose="02030600000101010101" pitchFamily="18" charset="-127"/>
                <a:cs typeface="Damascus" pitchFamily="2" charset="-78"/>
              </a:rPr>
              <a:t>, PhD</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Brady Bernard, PhD</a:t>
            </a:r>
            <a:r>
              <a:rPr lang="en-US" sz="3600" baseline="30000" dirty="0">
                <a:latin typeface="Batang" panose="02030600000101010101" pitchFamily="18" charset="-127"/>
                <a:ea typeface="Batang" panose="02030600000101010101" pitchFamily="18" charset="-127"/>
                <a:cs typeface="Damascus" pitchFamily="2" charset="-78"/>
              </a:rPr>
              <a:t>1</a:t>
            </a:r>
            <a:endParaRPr lang="en-US" sz="3600" dirty="0">
              <a:latin typeface="Batang" panose="02030600000101010101" pitchFamily="18" charset="-127"/>
              <a:ea typeface="Batang" panose="02030600000101010101" pitchFamily="18" charset="-127"/>
              <a:cs typeface="Damascus" pitchFamily="2" charset="-78"/>
            </a:endParaRPr>
          </a:p>
          <a:p>
            <a:pPr algn="ctr">
              <a:lnSpc>
                <a:spcPct val="110000"/>
              </a:lnSpc>
              <a:spcBef>
                <a:spcPts val="258"/>
              </a:spcBef>
            </a:pPr>
            <a:r>
              <a:rPr lang="en-US" sz="2400" baseline="30000" dirty="0">
                <a:latin typeface="Batang" panose="02030600000101010101" pitchFamily="18" charset="-127"/>
                <a:ea typeface="Batang" panose="02030600000101010101" pitchFamily="18" charset="-127"/>
                <a:cs typeface="Damascus" pitchFamily="2" charset="-78"/>
              </a:rPr>
              <a:t>1</a:t>
            </a:r>
            <a:r>
              <a:rPr lang="en-US" sz="2400" dirty="0">
                <a:latin typeface="Batang" panose="02030600000101010101" pitchFamily="18" charset="-127"/>
                <a:ea typeface="Batang" panose="02030600000101010101" pitchFamily="18" charset="-127"/>
                <a:cs typeface="Damascus" pitchFamily="2" charset="-78"/>
              </a:rPr>
              <a:t> Earle A. Chiles Research Institute, Providence Cancer Institute, Portland, OR, USA</a:t>
            </a:r>
          </a:p>
        </p:txBody>
      </p:sp>
      <p:sp>
        <p:nvSpPr>
          <p:cNvPr id="8" name="Rectangle 7">
            <a:extLst>
              <a:ext uri="{FF2B5EF4-FFF2-40B4-BE49-F238E27FC236}">
                <a16:creationId xmlns:a16="http://schemas.microsoft.com/office/drawing/2014/main" id="{4B70B9A2-1696-FF4E-8655-98D46AA7DDFF}"/>
              </a:ext>
            </a:extLst>
          </p:cNvPr>
          <p:cNvSpPr/>
          <p:nvPr/>
        </p:nvSpPr>
        <p:spPr>
          <a:xfrm>
            <a:off x="1053839" y="4370598"/>
            <a:ext cx="13660098" cy="832239"/>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ea typeface="Batang" panose="02030600000101010101" pitchFamily="18" charset="-127"/>
                <a:cs typeface="Damascus" pitchFamily="2" charset="-78"/>
              </a:rPr>
              <a:t>Background and Aim</a:t>
            </a:r>
          </a:p>
        </p:txBody>
      </p:sp>
      <p:sp>
        <p:nvSpPr>
          <p:cNvPr id="9" name="Rectangle 8">
            <a:extLst>
              <a:ext uri="{FF2B5EF4-FFF2-40B4-BE49-F238E27FC236}">
                <a16:creationId xmlns:a16="http://schemas.microsoft.com/office/drawing/2014/main" id="{D54C8E2A-3C96-E746-B809-5EC208348C9B}"/>
              </a:ext>
            </a:extLst>
          </p:cNvPr>
          <p:cNvSpPr/>
          <p:nvPr/>
        </p:nvSpPr>
        <p:spPr>
          <a:xfrm>
            <a:off x="356624" y="264187"/>
            <a:ext cx="43187019" cy="32232601"/>
          </a:xfrm>
          <a:prstGeom prst="rect">
            <a:avLst/>
          </a:prstGeom>
          <a:noFill/>
          <a:ln w="28575">
            <a:solidFill>
              <a:schemeClr val="accent1">
                <a:lumMod val="75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endParaRPr lang="en-US" sz="6600" dirty="0">
              <a:solidFill>
                <a:srgbClr val="FFFFFF"/>
              </a:solidFill>
              <a:ea typeface="Batang" panose="02030600000101010101" pitchFamily="18" charset="-127"/>
              <a:cs typeface="Damascus" pitchFamily="2" charset="-78"/>
            </a:endParaRPr>
          </a:p>
        </p:txBody>
      </p:sp>
      <p:sp>
        <p:nvSpPr>
          <p:cNvPr id="15" name="Rectangle 14">
            <a:extLst>
              <a:ext uri="{FF2B5EF4-FFF2-40B4-BE49-F238E27FC236}">
                <a16:creationId xmlns:a16="http://schemas.microsoft.com/office/drawing/2014/main" id="{3D3155DE-CD28-8442-98EC-4007FA257828}"/>
              </a:ext>
            </a:extLst>
          </p:cNvPr>
          <p:cNvSpPr/>
          <p:nvPr/>
        </p:nvSpPr>
        <p:spPr>
          <a:xfrm>
            <a:off x="15235046" y="4372902"/>
            <a:ext cx="13660100" cy="827630"/>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ea typeface="Batang" panose="02030600000101010101" pitchFamily="18" charset="-127"/>
                <a:cs typeface="Damascus" pitchFamily="2" charset="-78"/>
              </a:rPr>
              <a:t>Methods</a:t>
            </a:r>
          </a:p>
        </p:txBody>
      </p:sp>
      <p:sp>
        <p:nvSpPr>
          <p:cNvPr id="33" name="TextBox 32"/>
          <p:cNvSpPr txBox="1"/>
          <p:nvPr/>
        </p:nvSpPr>
        <p:spPr>
          <a:xfrm>
            <a:off x="7495428" y="717450"/>
            <a:ext cx="28966914" cy="2130739"/>
          </a:xfrm>
          <a:prstGeom prst="rect">
            <a:avLst/>
          </a:prstGeom>
          <a:noFill/>
        </p:spPr>
        <p:txBody>
          <a:bodyPr wrap="square" lIns="98458" tIns="49226" rIns="98458" bIns="49226" rtlCol="0">
            <a:spAutoFit/>
          </a:bodyPr>
          <a:lstStyle/>
          <a:p>
            <a:pPr algn="ctr"/>
            <a:r>
              <a:rPr lang="en-US" sz="6600" dirty="0">
                <a:latin typeface="Batang" panose="02030600000101010101" pitchFamily="18" charset="-127"/>
                <a:ea typeface="Batang" panose="02030600000101010101" pitchFamily="18" charset="-127"/>
                <a:cs typeface="Damascus" pitchFamily="2" charset="-78"/>
              </a:rPr>
              <a:t>Utilizing Genome Fingerprinting to Conclusively Pair Tumor-Normal Whole Exome Sequencing Data for Adaptive T-Cell Therapy</a:t>
            </a:r>
          </a:p>
        </p:txBody>
      </p:sp>
      <p:sp>
        <p:nvSpPr>
          <p:cNvPr id="53" name="Rectangle 52">
            <a:extLst>
              <a:ext uri="{FF2B5EF4-FFF2-40B4-BE49-F238E27FC236}">
                <a16:creationId xmlns:a16="http://schemas.microsoft.com/office/drawing/2014/main" id="{88B0AA76-02FB-0142-AA07-BA9D4D040EC8}"/>
              </a:ext>
            </a:extLst>
          </p:cNvPr>
          <p:cNvSpPr/>
          <p:nvPr/>
        </p:nvSpPr>
        <p:spPr>
          <a:xfrm>
            <a:off x="29420248" y="4374270"/>
            <a:ext cx="13660100" cy="826262"/>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ea typeface="Batang" panose="02030600000101010101" pitchFamily="18" charset="-127"/>
                <a:cs typeface="Damascus" pitchFamily="2" charset="-78"/>
              </a:rPr>
              <a:t>Results</a:t>
            </a:r>
          </a:p>
        </p:txBody>
      </p:sp>
      <p:sp>
        <p:nvSpPr>
          <p:cNvPr id="79" name="Rectangle 78">
            <a:extLst>
              <a:ext uri="{FF2B5EF4-FFF2-40B4-BE49-F238E27FC236}">
                <a16:creationId xmlns:a16="http://schemas.microsoft.com/office/drawing/2014/main" id="{93AB0661-3FB0-E34E-A7C8-96B592824CD6}"/>
              </a:ext>
            </a:extLst>
          </p:cNvPr>
          <p:cNvSpPr/>
          <p:nvPr/>
        </p:nvSpPr>
        <p:spPr>
          <a:xfrm>
            <a:off x="29410762" y="22871171"/>
            <a:ext cx="13669585" cy="857781"/>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3136" tIns="36566" rIns="73136" bIns="36566" anchor="ctr"/>
          <a:lstStyle/>
          <a:p>
            <a:pPr algn="ctr">
              <a:defRPr/>
            </a:pPr>
            <a:r>
              <a:rPr lang="en-US" sz="4000" dirty="0">
                <a:solidFill>
                  <a:schemeClr val="bg1"/>
                </a:solidFill>
                <a:ea typeface="Batang" panose="02030600000101010101" pitchFamily="18" charset="-127"/>
                <a:cs typeface="Damascus" pitchFamily="2" charset="-78"/>
              </a:rPr>
              <a:t>Conclusion and Next Steps</a:t>
            </a:r>
          </a:p>
        </p:txBody>
      </p:sp>
      <p:sp>
        <p:nvSpPr>
          <p:cNvPr id="38" name="TextBox 37">
            <a:extLst>
              <a:ext uri="{FF2B5EF4-FFF2-40B4-BE49-F238E27FC236}">
                <a16:creationId xmlns:a16="http://schemas.microsoft.com/office/drawing/2014/main" id="{95F2B5FD-F8FA-0040-938C-19836FC8DBE0}"/>
              </a:ext>
            </a:extLst>
          </p:cNvPr>
          <p:cNvSpPr txBox="1"/>
          <p:nvPr/>
        </p:nvSpPr>
        <p:spPr>
          <a:xfrm>
            <a:off x="1053839" y="5400766"/>
            <a:ext cx="13660098" cy="4862870"/>
          </a:xfrm>
          <a:prstGeom prst="rect">
            <a:avLst/>
          </a:prstGeom>
          <a:noFill/>
          <a:ln w="12700">
            <a:solidFill>
              <a:schemeClr val="tx2"/>
            </a:solidFill>
          </a:ln>
        </p:spPr>
        <p:txBody>
          <a:bodyPr wrap="square" rtlCol="0" anchor="ctr">
            <a:spAutoFit/>
          </a:bodyPr>
          <a:lstStyle/>
          <a:p>
            <a:pPr marL="195263"/>
            <a:r>
              <a:rPr lang="en-US" sz="3000" dirty="0">
                <a:solidFill>
                  <a:schemeClr val="accent1">
                    <a:lumMod val="75000"/>
                  </a:schemeClr>
                </a:solidFill>
                <a:ea typeface="Batang" panose="02030600000101010101" pitchFamily="18" charset="-127"/>
                <a:cs typeface="Damascus" pitchFamily="2" charset="-78"/>
              </a:rPr>
              <a:t>Introduction</a:t>
            </a:r>
          </a:p>
          <a:p>
            <a:pPr marL="195263" indent="487363"/>
            <a:r>
              <a:rPr lang="en-US" sz="3000" dirty="0">
                <a:ea typeface="Batang" panose="02030600000101010101" pitchFamily="18" charset="-127"/>
                <a:cs typeface="Damascus" pitchFamily="2" charset="-78"/>
              </a:rPr>
              <a:t>Adaptive T-Cell Therapy, a common immunotherapeutic treatment for cancer, involves growing T-cells that specialize in recognizing the epitopes and neoantigens produced by cancer tissue as foreign. When these T-cells are injected into the patient, they are capable of killing tumor cells that present the epitopes and neoantigens they have been trained to recognize. However, treatment will be unsuccessful if any given patient receives another patient’s T-cells or if any given patient’s T-cells are trained to recognize another patient’s tumor epitopes. For this reason, it is extremely important that patient tumor and normal samples are paired throughout the tissue sequencing and bioinformatics analysis pipeline.</a:t>
            </a:r>
          </a:p>
        </p:txBody>
      </p:sp>
      <p:sp>
        <p:nvSpPr>
          <p:cNvPr id="47" name="TextBox 46">
            <a:extLst>
              <a:ext uri="{FF2B5EF4-FFF2-40B4-BE49-F238E27FC236}">
                <a16:creationId xmlns:a16="http://schemas.microsoft.com/office/drawing/2014/main" id="{D94D6DF6-31C1-BF41-857C-38572490B271}"/>
              </a:ext>
            </a:extLst>
          </p:cNvPr>
          <p:cNvSpPr txBox="1"/>
          <p:nvPr/>
        </p:nvSpPr>
        <p:spPr>
          <a:xfrm>
            <a:off x="1053838" y="10436811"/>
            <a:ext cx="13660099" cy="1938992"/>
          </a:xfrm>
          <a:prstGeom prst="rect">
            <a:avLst/>
          </a:prstGeom>
          <a:noFill/>
          <a:ln w="12700">
            <a:solidFill>
              <a:schemeClr val="tx2"/>
            </a:solidFill>
          </a:ln>
        </p:spPr>
        <p:txBody>
          <a:bodyPr wrap="square" rtlCol="0" anchor="ctr">
            <a:spAutoFit/>
          </a:bodyPr>
          <a:lstStyle/>
          <a:p>
            <a:pPr marL="176213"/>
            <a:r>
              <a:rPr lang="en-US" sz="3000" dirty="0">
                <a:solidFill>
                  <a:schemeClr val="accent1">
                    <a:lumMod val="75000"/>
                  </a:schemeClr>
                </a:solidFill>
                <a:ea typeface="Batang" panose="02030600000101010101" pitchFamily="18" charset="-127"/>
                <a:cs typeface="Damascus" pitchFamily="2" charset="-78"/>
              </a:rPr>
              <a:t>Aim</a:t>
            </a:r>
          </a:p>
          <a:p>
            <a:pPr marL="117475" indent="442913"/>
            <a:r>
              <a:rPr lang="en-US" sz="3000" dirty="0">
                <a:ea typeface="Batang" panose="02030600000101010101" pitchFamily="18" charset="-127"/>
                <a:cs typeface="Damascus" pitchFamily="2" charset="-78"/>
              </a:rPr>
              <a:t>This project therefore aims to develop an effective way to conclusively determine whether a tumor sample and normal sample originate from the same patient as a quality control measure for Adaptive T-cell Treatment.</a:t>
            </a:r>
          </a:p>
        </p:txBody>
      </p:sp>
      <p:sp>
        <p:nvSpPr>
          <p:cNvPr id="180" name="TextBox 179">
            <a:extLst>
              <a:ext uri="{FF2B5EF4-FFF2-40B4-BE49-F238E27FC236}">
                <a16:creationId xmlns:a16="http://schemas.microsoft.com/office/drawing/2014/main" id="{92D531CD-B0A0-7243-B1CB-BD7237160DE6}"/>
              </a:ext>
            </a:extLst>
          </p:cNvPr>
          <p:cNvSpPr txBox="1"/>
          <p:nvPr/>
        </p:nvSpPr>
        <p:spPr>
          <a:xfrm>
            <a:off x="1116175" y="16427924"/>
            <a:ext cx="3644399" cy="12865060"/>
          </a:xfrm>
          <a:prstGeom prst="rect">
            <a:avLst/>
          </a:prstGeom>
          <a:noFill/>
          <a:ln>
            <a:noFill/>
          </a:ln>
        </p:spPr>
        <p:txBody>
          <a:bodyPr wrap="square" rtlCol="0" anchor="ctr">
            <a:spAutoFit/>
          </a:bodyPr>
          <a:lstStyle/>
          <a:p>
            <a:r>
              <a:rPr lang="en-US" sz="3000" dirty="0">
                <a:solidFill>
                  <a:schemeClr val="accent1">
                    <a:lumMod val="75000"/>
                  </a:schemeClr>
                </a:solidFill>
                <a:ea typeface="Batang" panose="02030600000101010101" pitchFamily="18" charset="-127"/>
                <a:cs typeface="Damascus" pitchFamily="2" charset="-78"/>
              </a:rPr>
              <a:t>Background</a:t>
            </a:r>
          </a:p>
          <a:p>
            <a:pPr marL="285750" indent="-285750">
              <a:spcAft>
                <a:spcPts val="1200"/>
              </a:spcAft>
              <a:buFont typeface="Arial" panose="020B0604020202020204" pitchFamily="34" charset="0"/>
              <a:buChar char="•"/>
            </a:pPr>
            <a:r>
              <a:rPr lang="en-US" sz="3000" dirty="0">
                <a:ea typeface="Batang" panose="02030600000101010101" pitchFamily="18" charset="-127"/>
                <a:cs typeface="Damascus" pitchFamily="2" charset="-78"/>
              </a:rPr>
              <a:t>Pairing tumor and normal samples requires that the correlation between tumor-normal-pairs (TNPs) be differentiable from the correlation between tumor-normal-non-pairs.</a:t>
            </a:r>
          </a:p>
          <a:p>
            <a:pPr marL="285750" indent="-285750">
              <a:spcAft>
                <a:spcPts val="1200"/>
              </a:spcAft>
              <a:buFont typeface="Arial" panose="020B0604020202020204" pitchFamily="34" charset="0"/>
              <a:buChar char="•"/>
            </a:pPr>
            <a:r>
              <a:rPr lang="en-US" sz="3000" dirty="0">
                <a:ea typeface="Batang" panose="02030600000101010101" pitchFamily="18" charset="-127"/>
                <a:cs typeface="Damascus" pitchFamily="2" charset="-78"/>
              </a:rPr>
              <a:t>SNVs (Fig.1) are small variations between DNA sequences that can be used cumulatively to differentiate between two genomes</a:t>
            </a:r>
          </a:p>
          <a:p>
            <a:pPr marL="285750" indent="-285750">
              <a:spcAft>
                <a:spcPts val="1200"/>
              </a:spcAft>
              <a:buFont typeface="Arial" panose="020B0604020202020204" pitchFamily="34" charset="0"/>
              <a:buChar char="•"/>
            </a:pPr>
            <a:r>
              <a:rPr lang="en-US" sz="3000" dirty="0">
                <a:ea typeface="Batang" panose="02030600000101010101" pitchFamily="18" charset="-127"/>
                <a:cs typeface="Damascus" pitchFamily="2" charset="-78"/>
              </a:rPr>
              <a:t>Fingerprinting (Fig 2 and 3) condenses SNVs into easy-to-compare files, reducing computational cost (</a:t>
            </a:r>
            <a:r>
              <a:rPr lang="en-US" sz="3000" dirty="0" err="1">
                <a:ea typeface="Batang" panose="02030600000101010101" pitchFamily="18" charset="-127"/>
                <a:cs typeface="Damascus" pitchFamily="2" charset="-78"/>
              </a:rPr>
              <a:t>Glusman</a:t>
            </a:r>
            <a:r>
              <a:rPr lang="en-US" sz="3000" dirty="0">
                <a:ea typeface="Batang" panose="02030600000101010101" pitchFamily="18" charset="-127"/>
                <a:cs typeface="Damascus" pitchFamily="2" charset="-78"/>
              </a:rPr>
              <a:t> et al.</a:t>
            </a:r>
            <a:r>
              <a:rPr lang="en-US" sz="3000" baseline="30000" dirty="0">
                <a:ea typeface="Batang" panose="02030600000101010101" pitchFamily="18" charset="-127"/>
                <a:cs typeface="Damascus" pitchFamily="2" charset="-78"/>
              </a:rPr>
              <a:t>2</a:t>
            </a:r>
            <a:r>
              <a:rPr lang="en-US" sz="3000" dirty="0">
                <a:ea typeface="Batang" panose="02030600000101010101" pitchFamily="18" charset="-127"/>
                <a:cs typeface="Damascus" pitchFamily="2" charset="-78"/>
              </a:rPr>
              <a:t>)</a:t>
            </a:r>
          </a:p>
        </p:txBody>
      </p:sp>
      <p:grpSp>
        <p:nvGrpSpPr>
          <p:cNvPr id="249" name="Group 248">
            <a:extLst>
              <a:ext uri="{FF2B5EF4-FFF2-40B4-BE49-F238E27FC236}">
                <a16:creationId xmlns:a16="http://schemas.microsoft.com/office/drawing/2014/main" id="{23CADAEB-3E2D-0140-8D6F-2410C3BC11AC}"/>
              </a:ext>
            </a:extLst>
          </p:cNvPr>
          <p:cNvGrpSpPr/>
          <p:nvPr/>
        </p:nvGrpSpPr>
        <p:grpSpPr>
          <a:xfrm>
            <a:off x="15239927" y="11774035"/>
            <a:ext cx="13655219" cy="2798678"/>
            <a:chOff x="15006469" y="13739972"/>
            <a:chExt cx="13649983" cy="2798678"/>
          </a:xfrm>
        </p:grpSpPr>
        <p:sp>
          <p:nvSpPr>
            <p:cNvPr id="48" name="Rectangle 47">
              <a:extLst>
                <a:ext uri="{FF2B5EF4-FFF2-40B4-BE49-F238E27FC236}">
                  <a16:creationId xmlns:a16="http://schemas.microsoft.com/office/drawing/2014/main" id="{D902567A-6AAD-5A40-A3F4-143EFFA7E069}"/>
                </a:ext>
              </a:extLst>
            </p:cNvPr>
            <p:cNvSpPr/>
            <p:nvPr/>
          </p:nvSpPr>
          <p:spPr>
            <a:xfrm>
              <a:off x="15006469" y="13739972"/>
              <a:ext cx="13649983" cy="279867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sp>
          <p:nvSpPr>
            <p:cNvPr id="103" name="TextBox 102">
              <a:extLst>
                <a:ext uri="{FF2B5EF4-FFF2-40B4-BE49-F238E27FC236}">
                  <a16:creationId xmlns:a16="http://schemas.microsoft.com/office/drawing/2014/main" id="{DD624698-472B-3742-B04E-4220D0997A5E}"/>
                </a:ext>
              </a:extLst>
            </p:cNvPr>
            <p:cNvSpPr txBox="1"/>
            <p:nvPr/>
          </p:nvSpPr>
          <p:spPr>
            <a:xfrm>
              <a:off x="15219138" y="16023803"/>
              <a:ext cx="13128933" cy="461665"/>
            </a:xfrm>
            <a:prstGeom prst="rect">
              <a:avLst/>
            </a:prstGeom>
            <a:noFill/>
            <a:ln>
              <a:noFill/>
            </a:ln>
          </p:spPr>
          <p:txBody>
            <a:bodyPr wrap="square" rtlCol="0">
              <a:spAutoFit/>
            </a:bodyPr>
            <a:lstStyle/>
            <a:p>
              <a:pPr algn="ctr"/>
              <a:r>
                <a:rPr lang="en-US" sz="2400" b="1" dirty="0">
                  <a:ea typeface="Batang" panose="02030600000101010101" pitchFamily="18" charset="-127"/>
                  <a:cs typeface="Damascus" pitchFamily="2" charset="-78"/>
                </a:rPr>
                <a:t>Figure #5: </a:t>
              </a:r>
              <a:r>
                <a:rPr lang="en-US" sz="2400" dirty="0">
                  <a:ea typeface="Batang" panose="02030600000101010101" pitchFamily="18" charset="-127"/>
                  <a:cs typeface="Damascus" pitchFamily="2" charset="-78"/>
                </a:rPr>
                <a:t>Diagram of Read Depth and Variant Allele Frequency in sequencing. </a:t>
              </a:r>
            </a:p>
          </p:txBody>
        </p:sp>
        <p:grpSp>
          <p:nvGrpSpPr>
            <p:cNvPr id="247" name="Group 246">
              <a:extLst>
                <a:ext uri="{FF2B5EF4-FFF2-40B4-BE49-F238E27FC236}">
                  <a16:creationId xmlns:a16="http://schemas.microsoft.com/office/drawing/2014/main" id="{6191D0DF-8930-3D4D-8BD6-CC454034CAA9}"/>
                </a:ext>
              </a:extLst>
            </p:cNvPr>
            <p:cNvGrpSpPr/>
            <p:nvPr/>
          </p:nvGrpSpPr>
          <p:grpSpPr>
            <a:xfrm>
              <a:off x="15219139" y="13861628"/>
              <a:ext cx="13128931" cy="2125346"/>
              <a:chOff x="15235527" y="14293108"/>
              <a:chExt cx="12516024" cy="1536613"/>
            </a:xfrm>
          </p:grpSpPr>
          <p:grpSp>
            <p:nvGrpSpPr>
              <p:cNvPr id="102" name="Group 101">
                <a:extLst>
                  <a:ext uri="{FF2B5EF4-FFF2-40B4-BE49-F238E27FC236}">
                    <a16:creationId xmlns:a16="http://schemas.microsoft.com/office/drawing/2014/main" id="{23140EDF-1379-2A44-B251-06AC2EC78556}"/>
                  </a:ext>
                </a:extLst>
              </p:cNvPr>
              <p:cNvGrpSpPr/>
              <p:nvPr/>
            </p:nvGrpSpPr>
            <p:grpSpPr>
              <a:xfrm>
                <a:off x="15235527" y="14356475"/>
                <a:ext cx="7110227" cy="1473245"/>
                <a:chOff x="1012854" y="28424365"/>
                <a:chExt cx="7096935" cy="1473245"/>
              </a:xfrm>
            </p:grpSpPr>
            <p:sp>
              <p:nvSpPr>
                <p:cNvPr id="57" name="Rectangle 56">
                  <a:extLst>
                    <a:ext uri="{FF2B5EF4-FFF2-40B4-BE49-F238E27FC236}">
                      <a16:creationId xmlns:a16="http://schemas.microsoft.com/office/drawing/2014/main" id="{C3020914-4C02-464F-BE88-FFE06D09535A}"/>
                    </a:ext>
                  </a:extLst>
                </p:cNvPr>
                <p:cNvSpPr/>
                <p:nvPr/>
              </p:nvSpPr>
              <p:spPr>
                <a:xfrm>
                  <a:off x="1012854" y="29597994"/>
                  <a:ext cx="7096935" cy="2996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cs typeface="Courier New" panose="02070309020205020404" pitchFamily="49" charset="0"/>
                    </a:rPr>
                    <a:t> TCGGGCTTAGCTAATTAGTCCGGGGG</a:t>
                  </a:r>
                  <a:r>
                    <a:rPr lang="en-US" sz="2600" b="1" dirty="0">
                      <a:solidFill>
                        <a:schemeClr val="tx1"/>
                      </a:solidFill>
                      <a:cs typeface="Courier New" panose="02070309020205020404" pitchFamily="49" charset="0"/>
                    </a:rPr>
                    <a:t>A</a:t>
                  </a:r>
                  <a:r>
                    <a:rPr lang="en-US" sz="2600" dirty="0">
                      <a:solidFill>
                        <a:schemeClr val="tx1"/>
                      </a:solidFill>
                      <a:cs typeface="Courier New" panose="02070309020205020404" pitchFamily="49" charset="0"/>
                    </a:rPr>
                    <a:t>AGGTTAAGGTT</a:t>
                  </a:r>
                </a:p>
              </p:txBody>
            </p:sp>
            <p:sp>
              <p:nvSpPr>
                <p:cNvPr id="78" name="Rectangle 77">
                  <a:extLst>
                    <a:ext uri="{FF2B5EF4-FFF2-40B4-BE49-F238E27FC236}">
                      <a16:creationId xmlns:a16="http://schemas.microsoft.com/office/drawing/2014/main" id="{EA2B456E-8193-E74F-92A6-C2939F501020}"/>
                    </a:ext>
                  </a:extLst>
                </p:cNvPr>
                <p:cNvSpPr/>
                <p:nvPr/>
              </p:nvSpPr>
              <p:spPr>
                <a:xfrm>
                  <a:off x="1041781" y="29309670"/>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PRIMER</a:t>
                  </a:r>
                </a:p>
              </p:txBody>
            </p:sp>
            <p:sp>
              <p:nvSpPr>
                <p:cNvPr id="91" name="Rectangle 90">
                  <a:extLst>
                    <a:ext uri="{FF2B5EF4-FFF2-40B4-BE49-F238E27FC236}">
                      <a16:creationId xmlns:a16="http://schemas.microsoft.com/office/drawing/2014/main" id="{466764D5-5F32-C349-9335-A279DB7A6667}"/>
                    </a:ext>
                  </a:extLst>
                </p:cNvPr>
                <p:cNvSpPr/>
                <p:nvPr/>
              </p:nvSpPr>
              <p:spPr>
                <a:xfrm>
                  <a:off x="2419534" y="29309667"/>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cs typeface="Courier New" panose="02070309020205020404" pitchFamily="49" charset="0"/>
                    </a:rPr>
                    <a:t>AGCTAATTAGTCCGGGGG</a:t>
                  </a:r>
                  <a:r>
                    <a:rPr lang="en-US" sz="2600" b="1" dirty="0">
                      <a:solidFill>
                        <a:schemeClr val="accent2">
                          <a:lumMod val="60000"/>
                          <a:lumOff val="40000"/>
                        </a:schemeClr>
                      </a:solidFill>
                      <a:cs typeface="Courier New" panose="02070309020205020404" pitchFamily="49" charset="0"/>
                    </a:rPr>
                    <a:t>G</a:t>
                  </a:r>
                  <a:r>
                    <a:rPr lang="en-US" sz="2600" dirty="0">
                      <a:solidFill>
                        <a:schemeClr val="tx1"/>
                      </a:solidFill>
                      <a:cs typeface="Courier New" panose="02070309020205020404" pitchFamily="49" charset="0"/>
                    </a:rPr>
                    <a:t>AGG</a:t>
                  </a:r>
                  <a:endParaRPr lang="en-US" sz="2600" dirty="0"/>
                </a:p>
              </p:txBody>
            </p:sp>
            <p:sp>
              <p:nvSpPr>
                <p:cNvPr id="215" name="Rectangle 214">
                  <a:extLst>
                    <a:ext uri="{FF2B5EF4-FFF2-40B4-BE49-F238E27FC236}">
                      <a16:creationId xmlns:a16="http://schemas.microsoft.com/office/drawing/2014/main" id="{159510F9-4EA2-9F4C-8FBB-EAC74E6FD421}"/>
                    </a:ext>
                  </a:extLst>
                </p:cNvPr>
                <p:cNvSpPr/>
                <p:nvPr/>
              </p:nvSpPr>
              <p:spPr>
                <a:xfrm>
                  <a:off x="1566395" y="29018015"/>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PRIMER</a:t>
                  </a:r>
                </a:p>
              </p:txBody>
            </p:sp>
            <p:sp>
              <p:nvSpPr>
                <p:cNvPr id="216" name="Rectangle 215">
                  <a:extLst>
                    <a:ext uri="{FF2B5EF4-FFF2-40B4-BE49-F238E27FC236}">
                      <a16:creationId xmlns:a16="http://schemas.microsoft.com/office/drawing/2014/main" id="{A73FBA63-B666-8A4C-B2BC-22895EBB6A11}"/>
                    </a:ext>
                  </a:extLst>
                </p:cNvPr>
                <p:cNvSpPr/>
                <p:nvPr/>
              </p:nvSpPr>
              <p:spPr>
                <a:xfrm>
                  <a:off x="2944147" y="29018012"/>
                  <a:ext cx="4090403" cy="241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cs typeface="Courier New" panose="02070309020205020404" pitchFamily="49" charset="0"/>
                    </a:rPr>
                    <a:t>TAATTAGTCCGGGGG</a:t>
                  </a:r>
                  <a:r>
                    <a:rPr lang="en-US" sz="2600" b="1" dirty="0">
                      <a:solidFill>
                        <a:schemeClr val="tx1"/>
                      </a:solidFill>
                      <a:cs typeface="Courier New" panose="02070309020205020404" pitchFamily="49" charset="0"/>
                    </a:rPr>
                    <a:t>A</a:t>
                  </a:r>
                  <a:r>
                    <a:rPr lang="en-US" sz="2600" dirty="0">
                      <a:solidFill>
                        <a:schemeClr val="tx1"/>
                      </a:solidFill>
                      <a:cs typeface="Courier New" panose="02070309020205020404" pitchFamily="49" charset="0"/>
                    </a:rPr>
                    <a:t>AGGTTA</a:t>
                  </a:r>
                  <a:endParaRPr lang="en-US" sz="2600" dirty="0"/>
                </a:p>
              </p:txBody>
            </p:sp>
            <p:sp>
              <p:nvSpPr>
                <p:cNvPr id="217" name="Rectangle 216">
                  <a:extLst>
                    <a:ext uri="{FF2B5EF4-FFF2-40B4-BE49-F238E27FC236}">
                      <a16:creationId xmlns:a16="http://schemas.microsoft.com/office/drawing/2014/main" id="{6B17F434-D645-CD4D-B68A-20DACE4B1BED}"/>
                    </a:ext>
                  </a:extLst>
                </p:cNvPr>
                <p:cNvSpPr/>
                <p:nvPr/>
              </p:nvSpPr>
              <p:spPr>
                <a:xfrm>
                  <a:off x="2027241" y="28722852"/>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PRIMER</a:t>
                  </a:r>
                </a:p>
              </p:txBody>
            </p:sp>
            <p:sp>
              <p:nvSpPr>
                <p:cNvPr id="218" name="Rectangle 217">
                  <a:extLst>
                    <a:ext uri="{FF2B5EF4-FFF2-40B4-BE49-F238E27FC236}">
                      <a16:creationId xmlns:a16="http://schemas.microsoft.com/office/drawing/2014/main" id="{9BBE18D4-3CCA-2549-858B-6FCCAA09615F}"/>
                    </a:ext>
                  </a:extLst>
                </p:cNvPr>
                <p:cNvSpPr/>
                <p:nvPr/>
              </p:nvSpPr>
              <p:spPr>
                <a:xfrm>
                  <a:off x="3404993" y="28722851"/>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cs typeface="Courier New" panose="02070309020205020404" pitchFamily="49" charset="0"/>
                    </a:rPr>
                    <a:t>TTAGTCCGGGGG</a:t>
                  </a:r>
                  <a:r>
                    <a:rPr lang="en-US" sz="2600" b="1" dirty="0">
                      <a:solidFill>
                        <a:schemeClr val="accent2">
                          <a:lumMod val="60000"/>
                          <a:lumOff val="40000"/>
                        </a:schemeClr>
                      </a:solidFill>
                      <a:cs typeface="Courier New" panose="02070309020205020404" pitchFamily="49" charset="0"/>
                    </a:rPr>
                    <a:t>G</a:t>
                  </a:r>
                  <a:r>
                    <a:rPr lang="en-US" sz="2600" dirty="0">
                      <a:solidFill>
                        <a:schemeClr val="tx1"/>
                      </a:solidFill>
                      <a:cs typeface="Courier New" panose="02070309020205020404" pitchFamily="49" charset="0"/>
                    </a:rPr>
                    <a:t>AGGTTAAGG</a:t>
                  </a:r>
                  <a:endParaRPr lang="en-US" sz="2600" dirty="0"/>
                </a:p>
              </p:txBody>
            </p:sp>
            <p:sp>
              <p:nvSpPr>
                <p:cNvPr id="219" name="Rectangle 218">
                  <a:extLst>
                    <a:ext uri="{FF2B5EF4-FFF2-40B4-BE49-F238E27FC236}">
                      <a16:creationId xmlns:a16="http://schemas.microsoft.com/office/drawing/2014/main" id="{748DC906-3FFD-FA44-98A0-9AB0661ED897}"/>
                    </a:ext>
                  </a:extLst>
                </p:cNvPr>
                <p:cNvSpPr/>
                <p:nvPr/>
              </p:nvSpPr>
              <p:spPr>
                <a:xfrm>
                  <a:off x="2480167" y="28424371"/>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PRIMER</a:t>
                  </a:r>
                </a:p>
              </p:txBody>
            </p:sp>
            <p:sp>
              <p:nvSpPr>
                <p:cNvPr id="220" name="Rectangle 219">
                  <a:extLst>
                    <a:ext uri="{FF2B5EF4-FFF2-40B4-BE49-F238E27FC236}">
                      <a16:creationId xmlns:a16="http://schemas.microsoft.com/office/drawing/2014/main" id="{EB1E421D-01E4-574D-BA26-E1B370DEE325}"/>
                    </a:ext>
                  </a:extLst>
                </p:cNvPr>
                <p:cNvSpPr/>
                <p:nvPr/>
              </p:nvSpPr>
              <p:spPr>
                <a:xfrm>
                  <a:off x="3857921" y="28424365"/>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cs typeface="Courier New" panose="02070309020205020404" pitchFamily="49" charset="0"/>
                    </a:rPr>
                    <a:t>GTCCGGGGG</a:t>
                  </a:r>
                  <a:r>
                    <a:rPr lang="en-US" sz="2600" b="1" dirty="0">
                      <a:solidFill>
                        <a:schemeClr val="accent2">
                          <a:lumMod val="60000"/>
                          <a:lumOff val="40000"/>
                        </a:schemeClr>
                      </a:solidFill>
                      <a:cs typeface="Courier New" panose="02070309020205020404" pitchFamily="49" charset="0"/>
                    </a:rPr>
                    <a:t>G</a:t>
                  </a:r>
                  <a:r>
                    <a:rPr lang="en-US" sz="2600" dirty="0">
                      <a:solidFill>
                        <a:schemeClr val="tx1"/>
                      </a:solidFill>
                      <a:cs typeface="Courier New" panose="02070309020205020404" pitchFamily="49" charset="0"/>
                    </a:rPr>
                    <a:t>AGGTTAAGGTTG</a:t>
                  </a:r>
                  <a:endParaRPr lang="en-US" sz="2600" dirty="0"/>
                </a:p>
              </p:txBody>
            </p:sp>
          </p:grpSp>
          <p:sp>
            <p:nvSpPr>
              <p:cNvPr id="105" name="TextBox 104">
                <a:extLst>
                  <a:ext uri="{FF2B5EF4-FFF2-40B4-BE49-F238E27FC236}">
                    <a16:creationId xmlns:a16="http://schemas.microsoft.com/office/drawing/2014/main" id="{1EFD6410-EB2C-6B43-A834-AB9A794672AF}"/>
                  </a:ext>
                </a:extLst>
              </p:cNvPr>
              <p:cNvSpPr txBox="1"/>
              <p:nvPr/>
            </p:nvSpPr>
            <p:spPr>
              <a:xfrm>
                <a:off x="22568492" y="14293108"/>
                <a:ext cx="5183059" cy="1179360"/>
              </a:xfrm>
              <a:prstGeom prst="rect">
                <a:avLst/>
              </a:prstGeom>
              <a:noFill/>
              <a:ln>
                <a:solidFill>
                  <a:schemeClr val="tx2"/>
                </a:solidFill>
              </a:ln>
            </p:spPr>
            <p:txBody>
              <a:bodyPr wrap="square" rtlCol="0">
                <a:spAutoFit/>
              </a:bodyPr>
              <a:lstStyle/>
              <a:p>
                <a:pPr algn="ctr"/>
                <a:r>
                  <a:rPr lang="en-US" sz="2800" dirty="0">
                    <a:solidFill>
                      <a:schemeClr val="accent1">
                        <a:lumMod val="75000"/>
                      </a:schemeClr>
                    </a:solidFill>
                    <a:ea typeface="Batang" panose="02030600000101010101" pitchFamily="18" charset="-127"/>
                    <a:cs typeface="Damascus" pitchFamily="2" charset="-78"/>
                  </a:rPr>
                  <a:t>At Locus in Bold:</a:t>
                </a:r>
              </a:p>
              <a:p>
                <a:r>
                  <a:rPr lang="en-US" sz="2400" dirty="0">
                    <a:ea typeface="Batang" panose="02030600000101010101" pitchFamily="18" charset="-127"/>
                    <a:cs typeface="Damascus" pitchFamily="2" charset="-78"/>
                  </a:rPr>
                  <a:t> - Read depth of 4</a:t>
                </a:r>
              </a:p>
              <a:p>
                <a:r>
                  <a:rPr lang="en-US" sz="2400" dirty="0">
                    <a:ea typeface="Batang" panose="02030600000101010101" pitchFamily="18" charset="-127"/>
                    <a:cs typeface="Damascus" pitchFamily="2" charset="-78"/>
                  </a:rPr>
                  <a:t> - Variant Allele Frequency of 0.75</a:t>
                </a:r>
              </a:p>
              <a:p>
                <a:r>
                  <a:rPr lang="en-US" sz="2400" dirty="0">
                    <a:ea typeface="Batang" panose="02030600000101010101" pitchFamily="18" charset="-127"/>
                    <a:cs typeface="Damascus" pitchFamily="2" charset="-78"/>
                  </a:rPr>
                  <a:t>    (3/4 reads show an A</a:t>
                </a:r>
                <a:r>
                  <a:rPr lang="en-US" sz="2400" dirty="0">
                    <a:ea typeface="Batang" panose="02030600000101010101" pitchFamily="18" charset="-127"/>
                    <a:cs typeface="Damascus" pitchFamily="2" charset="-78"/>
                    <a:sym typeface="Wingdings" pitchFamily="2" charset="2"/>
                  </a:rPr>
                  <a:t>G variant</a:t>
                </a:r>
                <a:r>
                  <a:rPr lang="en-US" sz="2400" dirty="0">
                    <a:ea typeface="Batang" panose="02030600000101010101" pitchFamily="18" charset="-127"/>
                    <a:cs typeface="Damascus" pitchFamily="2" charset="-78"/>
                  </a:rPr>
                  <a:t>)</a:t>
                </a:r>
              </a:p>
            </p:txBody>
          </p:sp>
          <p:sp>
            <p:nvSpPr>
              <p:cNvPr id="221" name="Rectangle 220">
                <a:extLst>
                  <a:ext uri="{FF2B5EF4-FFF2-40B4-BE49-F238E27FC236}">
                    <a16:creationId xmlns:a16="http://schemas.microsoft.com/office/drawing/2014/main" id="{764409F0-D163-DD41-BFA4-0FD1DFC88D6C}"/>
                  </a:ext>
                </a:extLst>
              </p:cNvPr>
              <p:cNvSpPr/>
              <p:nvPr/>
            </p:nvSpPr>
            <p:spPr>
              <a:xfrm>
                <a:off x="22568491" y="15530103"/>
                <a:ext cx="2140215" cy="2996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cs typeface="Courier New" panose="02070309020205020404" pitchFamily="49" charset="0"/>
                  </a:rPr>
                  <a:t>Reference</a:t>
                </a:r>
              </a:p>
            </p:txBody>
          </p:sp>
          <p:sp>
            <p:nvSpPr>
              <p:cNvPr id="222" name="Rectangle 221">
                <a:extLst>
                  <a:ext uri="{FF2B5EF4-FFF2-40B4-BE49-F238E27FC236}">
                    <a16:creationId xmlns:a16="http://schemas.microsoft.com/office/drawing/2014/main" id="{AAB07915-9263-9847-AD9F-B0CB8382C324}"/>
                  </a:ext>
                </a:extLst>
              </p:cNvPr>
              <p:cNvSpPr/>
              <p:nvPr/>
            </p:nvSpPr>
            <p:spPr>
              <a:xfrm>
                <a:off x="24883808" y="15527734"/>
                <a:ext cx="2867742" cy="3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Sequencing Data</a:t>
                </a:r>
                <a:endParaRPr lang="en-US" sz="1800" dirty="0">
                  <a:cs typeface="Courier New" panose="02070309020205020404" pitchFamily="49" charset="0"/>
                </a:endParaRPr>
              </a:p>
            </p:txBody>
          </p:sp>
        </p:grpSp>
      </p:grpSp>
      <p:sp>
        <p:nvSpPr>
          <p:cNvPr id="223" name="TextBox 222">
            <a:extLst>
              <a:ext uri="{FF2B5EF4-FFF2-40B4-BE49-F238E27FC236}">
                <a16:creationId xmlns:a16="http://schemas.microsoft.com/office/drawing/2014/main" id="{C15AEEB5-255F-7C44-98E4-5DE009A5227A}"/>
              </a:ext>
            </a:extLst>
          </p:cNvPr>
          <p:cNvSpPr txBox="1"/>
          <p:nvPr/>
        </p:nvSpPr>
        <p:spPr>
          <a:xfrm>
            <a:off x="15309270" y="5512319"/>
            <a:ext cx="5915119" cy="5940088"/>
          </a:xfrm>
          <a:prstGeom prst="rect">
            <a:avLst/>
          </a:prstGeom>
          <a:noFill/>
          <a:ln>
            <a:noFill/>
          </a:ln>
        </p:spPr>
        <p:txBody>
          <a:bodyPr wrap="square" rtlCol="0" anchor="ctr">
            <a:spAutoFit/>
          </a:bodyPr>
          <a:lstStyle/>
          <a:p>
            <a:r>
              <a:rPr lang="en-US" sz="3000" dirty="0">
                <a:solidFill>
                  <a:schemeClr val="accent1">
                    <a:lumMod val="75000"/>
                  </a:schemeClr>
                </a:solidFill>
                <a:ea typeface="Batang" panose="02030600000101010101" pitchFamily="18" charset="-127"/>
                <a:cs typeface="Damascus" pitchFamily="2" charset="-78"/>
              </a:rPr>
              <a:t>Sources of Data:</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Tumor and Normal Tissue taken from patients at PSJH</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Samples enter sequencing pipeline, beginning with tissue for tumor samples and blood for normal samples. Annotated VCFs exit pipeline and are used for fingerprinting (Fig 4)</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Tissue samples are processed for treatment separately from sequencing pipeline</a:t>
            </a:r>
          </a:p>
        </p:txBody>
      </p:sp>
      <p:sp>
        <p:nvSpPr>
          <p:cNvPr id="224" name="TextBox 223">
            <a:extLst>
              <a:ext uri="{FF2B5EF4-FFF2-40B4-BE49-F238E27FC236}">
                <a16:creationId xmlns:a16="http://schemas.microsoft.com/office/drawing/2014/main" id="{AA43928E-0189-D84C-AC0B-1F02647F8B27}"/>
              </a:ext>
            </a:extLst>
          </p:cNvPr>
          <p:cNvSpPr txBox="1"/>
          <p:nvPr/>
        </p:nvSpPr>
        <p:spPr>
          <a:xfrm>
            <a:off x="15229553" y="14692579"/>
            <a:ext cx="13665593" cy="4555093"/>
          </a:xfrm>
          <a:prstGeom prst="rect">
            <a:avLst/>
          </a:prstGeom>
          <a:noFill/>
          <a:ln>
            <a:noFill/>
          </a:ln>
        </p:spPr>
        <p:txBody>
          <a:bodyPr wrap="square" rtlCol="0">
            <a:spAutoFit/>
          </a:bodyPr>
          <a:lstStyle/>
          <a:p>
            <a:r>
              <a:rPr lang="en-US" sz="3000" dirty="0">
                <a:solidFill>
                  <a:schemeClr val="accent1">
                    <a:lumMod val="75000"/>
                  </a:schemeClr>
                </a:solidFill>
                <a:ea typeface="Batang" panose="02030600000101010101" pitchFamily="18" charset="-127"/>
                <a:cs typeface="Damascus" pitchFamily="2" charset="-78"/>
              </a:rPr>
              <a:t>Filtering VCFs and Cleaning Up Data (Fig 6):</a:t>
            </a:r>
          </a:p>
          <a:p>
            <a:pPr marL="1035050" indent="-584200">
              <a:spcAft>
                <a:spcPts val="1200"/>
              </a:spcAft>
              <a:buFont typeface="Arial" panose="020B0604020202020204" pitchFamily="34" charset="0"/>
              <a:buChar char="•"/>
            </a:pPr>
            <a:r>
              <a:rPr lang="en-US" sz="3000" dirty="0">
                <a:ea typeface="Batang" panose="02030600000101010101" pitchFamily="18" charset="-127"/>
                <a:cs typeface="Damascus" pitchFamily="2" charset="-78"/>
              </a:rPr>
              <a:t>The sequencing process will often introduce ‘noisy’ reads, or reads that have a low likelihood of being true variants.</a:t>
            </a:r>
          </a:p>
          <a:p>
            <a:pPr marL="1035050" indent="-584200">
              <a:spcAft>
                <a:spcPts val="1200"/>
              </a:spcAft>
              <a:buFont typeface="Arial" panose="020B0604020202020204" pitchFamily="34" charset="0"/>
              <a:buChar char="•"/>
            </a:pPr>
            <a:r>
              <a:rPr lang="en-US" sz="3000" dirty="0">
                <a:ea typeface="Batang" panose="02030600000101010101" pitchFamily="18" charset="-127"/>
                <a:cs typeface="Damascus" pitchFamily="2" charset="-78"/>
              </a:rPr>
              <a:t>Noisy variants like these must be filtered out of data using read depth and variant allele frequency (Fig 5) to ensure accurate and precise differentiation between TNPs and non-TNPs</a:t>
            </a:r>
          </a:p>
          <a:p>
            <a:pPr marL="1035050" indent="-584200">
              <a:spcAft>
                <a:spcPts val="1200"/>
              </a:spcAft>
              <a:buFont typeface="Arial" panose="020B0604020202020204" pitchFamily="34" charset="0"/>
              <a:buChar char="•"/>
            </a:pPr>
            <a:r>
              <a:rPr lang="en-US" sz="3000" dirty="0">
                <a:ea typeface="Batang" panose="02030600000101010101" pitchFamily="18" charset="-127"/>
                <a:cs typeface="Damascus" pitchFamily="2" charset="-78"/>
              </a:rPr>
              <a:t>Only using Germline callers helps compare SNVs that will be found in both samples – SNVs that are found in Germline will carry over to Tumor. GATK and </a:t>
            </a:r>
            <a:r>
              <a:rPr lang="en-US" sz="3000" dirty="0" err="1">
                <a:ea typeface="Batang" panose="02030600000101010101" pitchFamily="18" charset="-127"/>
                <a:cs typeface="Damascus" pitchFamily="2" charset="-78"/>
              </a:rPr>
              <a:t>Freebayes</a:t>
            </a:r>
            <a:r>
              <a:rPr lang="en-US" sz="3000" dirty="0">
                <a:ea typeface="Batang" panose="02030600000101010101" pitchFamily="18" charset="-127"/>
                <a:cs typeface="Damascus" pitchFamily="2" charset="-78"/>
              </a:rPr>
              <a:t> are two of such callers.</a:t>
            </a:r>
          </a:p>
        </p:txBody>
      </p:sp>
      <p:sp>
        <p:nvSpPr>
          <p:cNvPr id="225" name="TextBox 224">
            <a:extLst>
              <a:ext uri="{FF2B5EF4-FFF2-40B4-BE49-F238E27FC236}">
                <a16:creationId xmlns:a16="http://schemas.microsoft.com/office/drawing/2014/main" id="{90118DB6-00C8-CA44-8F35-BC2F99B9CB1F}"/>
              </a:ext>
            </a:extLst>
          </p:cNvPr>
          <p:cNvSpPr txBox="1"/>
          <p:nvPr/>
        </p:nvSpPr>
        <p:spPr>
          <a:xfrm>
            <a:off x="1084170" y="29567573"/>
            <a:ext cx="13599433" cy="2400657"/>
          </a:xfrm>
          <a:prstGeom prst="rect">
            <a:avLst/>
          </a:prstGeom>
          <a:noFill/>
          <a:ln>
            <a:noFill/>
          </a:ln>
        </p:spPr>
        <p:txBody>
          <a:bodyPr wrap="square" rtlCol="0">
            <a:spAutoFit/>
          </a:bodyPr>
          <a:lstStyle/>
          <a:p>
            <a:r>
              <a:rPr lang="en-US" sz="3000" dirty="0">
                <a:solidFill>
                  <a:schemeClr val="accent1">
                    <a:lumMod val="75000"/>
                  </a:schemeClr>
                </a:solidFill>
                <a:ea typeface="Batang" panose="02030600000101010101" pitchFamily="18" charset="-127"/>
                <a:cs typeface="Damascus" pitchFamily="2" charset="-78"/>
              </a:rPr>
              <a:t>Hypothesis:</a:t>
            </a:r>
          </a:p>
          <a:p>
            <a:pPr indent="457200"/>
            <a:r>
              <a:rPr lang="en-US" sz="3000" dirty="0">
                <a:ea typeface="Batang" panose="02030600000101010101" pitchFamily="18" charset="-127"/>
                <a:cs typeface="Damascus" pitchFamily="2" charset="-78"/>
              </a:rPr>
              <a:t>Filtering cancer patient tumor sample and normal sample WES SNVs for noise,  fingerprinting the resulting VCFs, and correlating the resulting fingerprints will allow the determination of whether any tumor sample and normal sample pair originate from the same patient.</a:t>
            </a:r>
          </a:p>
        </p:txBody>
      </p:sp>
      <p:sp>
        <p:nvSpPr>
          <p:cNvPr id="227" name="TextBox 226">
            <a:extLst>
              <a:ext uri="{FF2B5EF4-FFF2-40B4-BE49-F238E27FC236}">
                <a16:creationId xmlns:a16="http://schemas.microsoft.com/office/drawing/2014/main" id="{44531A25-F741-FE44-A80C-84859CD17D16}"/>
              </a:ext>
            </a:extLst>
          </p:cNvPr>
          <p:cNvSpPr txBox="1"/>
          <p:nvPr/>
        </p:nvSpPr>
        <p:spPr>
          <a:xfrm>
            <a:off x="24191726" y="10687144"/>
            <a:ext cx="4280806" cy="892552"/>
          </a:xfrm>
          <a:prstGeom prst="rect">
            <a:avLst/>
          </a:prstGeom>
          <a:noFill/>
          <a:ln>
            <a:noFill/>
          </a:ln>
        </p:spPr>
        <p:txBody>
          <a:bodyPr wrap="square" rtlCol="0">
            <a:spAutoFit/>
          </a:bodyPr>
          <a:lstStyle/>
          <a:p>
            <a:pPr algn="ctr"/>
            <a:r>
              <a:rPr lang="en-US" sz="2600" b="1" dirty="0">
                <a:ea typeface="Batang" panose="02030600000101010101" pitchFamily="18" charset="-127"/>
                <a:cs typeface="Damascus" pitchFamily="2" charset="-78"/>
              </a:rPr>
              <a:t>Figure #4: </a:t>
            </a:r>
            <a:r>
              <a:rPr lang="en-US" sz="2600" dirty="0">
                <a:ea typeface="Batang" panose="02030600000101010101" pitchFamily="18" charset="-127"/>
                <a:cs typeface="Damascus" pitchFamily="2" charset="-78"/>
              </a:rPr>
              <a:t>The EACRI Tissue Sequencing Pipeline</a:t>
            </a:r>
            <a:endParaRPr lang="en-US" sz="2600" b="1" dirty="0">
              <a:ea typeface="Batang" panose="02030600000101010101" pitchFamily="18" charset="-127"/>
              <a:cs typeface="Damascus" pitchFamily="2" charset="-78"/>
            </a:endParaRPr>
          </a:p>
        </p:txBody>
      </p:sp>
      <p:sp>
        <p:nvSpPr>
          <p:cNvPr id="228" name="Rectangle 227">
            <a:extLst>
              <a:ext uri="{FF2B5EF4-FFF2-40B4-BE49-F238E27FC236}">
                <a16:creationId xmlns:a16="http://schemas.microsoft.com/office/drawing/2014/main" id="{44875828-A26C-4646-986A-4D5702E085DA}"/>
              </a:ext>
            </a:extLst>
          </p:cNvPr>
          <p:cNvSpPr/>
          <p:nvPr/>
        </p:nvSpPr>
        <p:spPr>
          <a:xfrm>
            <a:off x="21486940" y="5393737"/>
            <a:ext cx="7408206" cy="621358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grpSp>
        <p:nvGrpSpPr>
          <p:cNvPr id="242" name="Group 241">
            <a:extLst>
              <a:ext uri="{FF2B5EF4-FFF2-40B4-BE49-F238E27FC236}">
                <a16:creationId xmlns:a16="http://schemas.microsoft.com/office/drawing/2014/main" id="{20856B16-0D60-E847-BE81-7698BF09F2B5}"/>
              </a:ext>
            </a:extLst>
          </p:cNvPr>
          <p:cNvGrpSpPr/>
          <p:nvPr/>
        </p:nvGrpSpPr>
        <p:grpSpPr>
          <a:xfrm>
            <a:off x="4981411" y="16427924"/>
            <a:ext cx="9732526" cy="7304317"/>
            <a:chOff x="4733743" y="15389822"/>
            <a:chExt cx="9653556" cy="7304317"/>
          </a:xfrm>
        </p:grpSpPr>
        <p:pic>
          <p:nvPicPr>
            <p:cNvPr id="46" name="Picture 45">
              <a:extLst>
                <a:ext uri="{FF2B5EF4-FFF2-40B4-BE49-F238E27FC236}">
                  <a16:creationId xmlns:a16="http://schemas.microsoft.com/office/drawing/2014/main" id="{7114C9B0-0F3A-914E-B28B-2CF6DE13A773}"/>
                </a:ext>
              </a:extLst>
            </p:cNvPr>
            <p:cNvPicPr>
              <a:picLocks noChangeAspect="1"/>
            </p:cNvPicPr>
            <p:nvPr/>
          </p:nvPicPr>
          <p:blipFill>
            <a:blip r:embed="rId7"/>
            <a:stretch>
              <a:fillRect/>
            </a:stretch>
          </p:blipFill>
          <p:spPr>
            <a:xfrm>
              <a:off x="5014923" y="15437213"/>
              <a:ext cx="9091362" cy="6764662"/>
            </a:xfrm>
            <a:prstGeom prst="rect">
              <a:avLst/>
            </a:prstGeom>
          </p:spPr>
        </p:pic>
        <p:sp>
          <p:nvSpPr>
            <p:cNvPr id="179" name="TextBox 178">
              <a:extLst>
                <a:ext uri="{FF2B5EF4-FFF2-40B4-BE49-F238E27FC236}">
                  <a16:creationId xmlns:a16="http://schemas.microsoft.com/office/drawing/2014/main" id="{3BB9D76A-07C3-A043-92AB-5F33A829AB81}"/>
                </a:ext>
              </a:extLst>
            </p:cNvPr>
            <p:cNvSpPr txBox="1"/>
            <p:nvPr/>
          </p:nvSpPr>
          <p:spPr>
            <a:xfrm>
              <a:off x="4751910" y="22201696"/>
              <a:ext cx="9621214" cy="492443"/>
            </a:xfrm>
            <a:prstGeom prst="rect">
              <a:avLst/>
            </a:prstGeom>
            <a:noFill/>
            <a:ln>
              <a:noFill/>
            </a:ln>
          </p:spPr>
          <p:txBody>
            <a:bodyPr wrap="square" rtlCol="0">
              <a:spAutoFit/>
            </a:bodyPr>
            <a:lstStyle/>
            <a:p>
              <a:pPr indent="-1669481" algn="ctr"/>
              <a:r>
                <a:rPr lang="en-US" sz="2600" b="1" dirty="0">
                  <a:ea typeface="Batang" panose="02030600000101010101" pitchFamily="18" charset="-127"/>
                  <a:cs typeface="Damascus" pitchFamily="2" charset="-78"/>
                </a:rPr>
                <a:t>Figure #2: </a:t>
              </a:r>
              <a:r>
                <a:rPr lang="en-US" sz="2600" dirty="0">
                  <a:ea typeface="Batang" panose="02030600000101010101" pitchFamily="18" charset="-127"/>
                  <a:cs typeface="Damascus" pitchFamily="2" charset="-78"/>
                </a:rPr>
                <a:t>Fingerprinting method outlined by </a:t>
              </a:r>
              <a:r>
                <a:rPr lang="en-US" sz="2600" dirty="0" err="1">
                  <a:ea typeface="Batang" panose="02030600000101010101" pitchFamily="18" charset="-127"/>
                  <a:cs typeface="Damascus" pitchFamily="2" charset="-78"/>
                </a:rPr>
                <a:t>Glusman</a:t>
              </a:r>
              <a:r>
                <a:rPr lang="en-US" sz="2600" dirty="0">
                  <a:ea typeface="Batang" panose="02030600000101010101" pitchFamily="18" charset="-127"/>
                  <a:cs typeface="Damascus" pitchFamily="2" charset="-78"/>
                </a:rPr>
                <a:t> et al.</a:t>
              </a:r>
              <a:r>
                <a:rPr lang="en-US" sz="2600" baseline="30000" dirty="0">
                  <a:ea typeface="Batang" panose="02030600000101010101" pitchFamily="18" charset="-127"/>
                  <a:cs typeface="Damascus" pitchFamily="2" charset="-78"/>
                </a:rPr>
                <a:t>2</a:t>
              </a:r>
              <a:r>
                <a:rPr lang="en-US" sz="2600" dirty="0">
                  <a:ea typeface="Batang" panose="02030600000101010101" pitchFamily="18" charset="-127"/>
                  <a:cs typeface="Damascus" pitchFamily="2" charset="-78"/>
                </a:rPr>
                <a:t>:</a:t>
              </a:r>
            </a:p>
          </p:txBody>
        </p:sp>
        <p:sp>
          <p:nvSpPr>
            <p:cNvPr id="241" name="Rectangle 240">
              <a:extLst>
                <a:ext uri="{FF2B5EF4-FFF2-40B4-BE49-F238E27FC236}">
                  <a16:creationId xmlns:a16="http://schemas.microsoft.com/office/drawing/2014/main" id="{609BB8F4-3400-B948-A117-092E5482BBEB}"/>
                </a:ext>
              </a:extLst>
            </p:cNvPr>
            <p:cNvSpPr/>
            <p:nvPr/>
          </p:nvSpPr>
          <p:spPr>
            <a:xfrm>
              <a:off x="4733743" y="15389822"/>
              <a:ext cx="9653556" cy="729043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grpSp>
      <p:sp>
        <p:nvSpPr>
          <p:cNvPr id="245" name="Rectangle 244">
            <a:extLst>
              <a:ext uri="{FF2B5EF4-FFF2-40B4-BE49-F238E27FC236}">
                <a16:creationId xmlns:a16="http://schemas.microsoft.com/office/drawing/2014/main" id="{B65DBE20-3FE9-3041-AA62-263AF5EA4B4B}"/>
              </a:ext>
            </a:extLst>
          </p:cNvPr>
          <p:cNvSpPr/>
          <p:nvPr/>
        </p:nvSpPr>
        <p:spPr>
          <a:xfrm>
            <a:off x="1053837" y="12548979"/>
            <a:ext cx="13660101" cy="367537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46" name="TextBox 245">
            <a:extLst>
              <a:ext uri="{FF2B5EF4-FFF2-40B4-BE49-F238E27FC236}">
                <a16:creationId xmlns:a16="http://schemas.microsoft.com/office/drawing/2014/main" id="{C3B4B8B7-E922-DC42-BA66-1CF875222613}"/>
              </a:ext>
            </a:extLst>
          </p:cNvPr>
          <p:cNvSpPr txBox="1"/>
          <p:nvPr/>
        </p:nvSpPr>
        <p:spPr>
          <a:xfrm>
            <a:off x="10982802" y="12646741"/>
            <a:ext cx="3693309" cy="3539430"/>
          </a:xfrm>
          <a:prstGeom prst="rect">
            <a:avLst/>
          </a:prstGeom>
          <a:noFill/>
          <a:ln>
            <a:noFill/>
          </a:ln>
        </p:spPr>
        <p:txBody>
          <a:bodyPr wrap="square" rtlCol="0">
            <a:spAutoFit/>
          </a:bodyPr>
          <a:lstStyle/>
          <a:p>
            <a:pPr indent="-1669481"/>
            <a:r>
              <a:rPr lang="en-US" sz="2800" b="1" dirty="0">
                <a:ea typeface="Batang" panose="02030600000101010101" pitchFamily="18" charset="-127"/>
                <a:cs typeface="Damascus" pitchFamily="2" charset="-78"/>
              </a:rPr>
              <a:t>Figure #1:</a:t>
            </a:r>
            <a:r>
              <a:rPr lang="en-US" sz="2800" dirty="0">
                <a:ea typeface="Batang" panose="02030600000101010101" pitchFamily="18" charset="-127"/>
                <a:cs typeface="Damascus" pitchFamily="2" charset="-78"/>
              </a:rPr>
              <a:t> A Single Nucleotide Variant will often result in a single amino-acid change. An Insertion or Deletion will result in a frameshift. Images courtesy of KCCG</a:t>
            </a:r>
            <a:r>
              <a:rPr lang="en-US" sz="2800" baseline="30000" dirty="0">
                <a:ea typeface="Batang" panose="02030600000101010101" pitchFamily="18" charset="-127"/>
                <a:cs typeface="Damascus" pitchFamily="2" charset="-78"/>
              </a:rPr>
              <a:t>1</a:t>
            </a:r>
            <a:endParaRPr lang="en-US" sz="2800" dirty="0">
              <a:ea typeface="Batang" panose="02030600000101010101" pitchFamily="18" charset="-127"/>
              <a:cs typeface="Damascus" pitchFamily="2" charset="-78"/>
            </a:endParaRPr>
          </a:p>
        </p:txBody>
      </p:sp>
      <p:sp>
        <p:nvSpPr>
          <p:cNvPr id="248" name="Rectangle 247">
            <a:extLst>
              <a:ext uri="{FF2B5EF4-FFF2-40B4-BE49-F238E27FC236}">
                <a16:creationId xmlns:a16="http://schemas.microsoft.com/office/drawing/2014/main" id="{2807BC79-E62F-144E-B961-FFCC7B36D80C}"/>
              </a:ext>
            </a:extLst>
          </p:cNvPr>
          <p:cNvSpPr/>
          <p:nvPr/>
        </p:nvSpPr>
        <p:spPr>
          <a:xfrm>
            <a:off x="29410762" y="28745813"/>
            <a:ext cx="10360379" cy="901768"/>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3136" tIns="36566" rIns="73136" bIns="36566" anchor="ctr"/>
          <a:lstStyle/>
          <a:p>
            <a:pPr algn="ctr">
              <a:defRPr/>
            </a:pPr>
            <a:r>
              <a:rPr lang="en-US" sz="4000" dirty="0">
                <a:solidFill>
                  <a:schemeClr val="bg1"/>
                </a:solidFill>
                <a:ea typeface="Batang" panose="02030600000101010101" pitchFamily="18" charset="-127"/>
                <a:cs typeface="Damascus" pitchFamily="2" charset="-78"/>
              </a:rPr>
              <a:t>Bibliography</a:t>
            </a:r>
          </a:p>
        </p:txBody>
      </p:sp>
      <p:grpSp>
        <p:nvGrpSpPr>
          <p:cNvPr id="263" name="Group 262">
            <a:extLst>
              <a:ext uri="{FF2B5EF4-FFF2-40B4-BE49-F238E27FC236}">
                <a16:creationId xmlns:a16="http://schemas.microsoft.com/office/drawing/2014/main" id="{FE08B7BF-FDC8-3047-8F1B-F531DCECBE51}"/>
              </a:ext>
            </a:extLst>
          </p:cNvPr>
          <p:cNvGrpSpPr/>
          <p:nvPr/>
        </p:nvGrpSpPr>
        <p:grpSpPr>
          <a:xfrm>
            <a:off x="15455670" y="19483291"/>
            <a:ext cx="13084507" cy="11940886"/>
            <a:chOff x="15005336" y="21675771"/>
            <a:chExt cx="10259421" cy="10100694"/>
          </a:xfrm>
        </p:grpSpPr>
        <p:pic>
          <p:nvPicPr>
            <p:cNvPr id="251" name="Picture 250">
              <a:extLst>
                <a:ext uri="{FF2B5EF4-FFF2-40B4-BE49-F238E27FC236}">
                  <a16:creationId xmlns:a16="http://schemas.microsoft.com/office/drawing/2014/main" id="{5E7D3885-B56F-394E-9E98-CE2D1778A3CD}"/>
                </a:ext>
              </a:extLst>
            </p:cNvPr>
            <p:cNvPicPr>
              <a:picLocks noChangeAspect="1"/>
            </p:cNvPicPr>
            <p:nvPr/>
          </p:nvPicPr>
          <p:blipFill rotWithShape="1">
            <a:blip r:embed="rId8"/>
            <a:srcRect b="3053"/>
            <a:stretch/>
          </p:blipFill>
          <p:spPr>
            <a:xfrm>
              <a:off x="15292554" y="21973731"/>
              <a:ext cx="4911205" cy="4707254"/>
            </a:xfrm>
            <a:prstGeom prst="rect">
              <a:avLst/>
            </a:prstGeom>
          </p:spPr>
        </p:pic>
        <p:pic>
          <p:nvPicPr>
            <p:cNvPr id="253" name="Picture 252">
              <a:extLst>
                <a:ext uri="{FF2B5EF4-FFF2-40B4-BE49-F238E27FC236}">
                  <a16:creationId xmlns:a16="http://schemas.microsoft.com/office/drawing/2014/main" id="{13CE5A2B-739D-F846-A81A-2E7607782990}"/>
                </a:ext>
              </a:extLst>
            </p:cNvPr>
            <p:cNvPicPr>
              <a:picLocks noChangeAspect="1"/>
            </p:cNvPicPr>
            <p:nvPr/>
          </p:nvPicPr>
          <p:blipFill rotWithShape="1">
            <a:blip r:embed="rId9"/>
            <a:srcRect t="1" b="873"/>
            <a:stretch/>
          </p:blipFill>
          <p:spPr>
            <a:xfrm>
              <a:off x="15306863" y="26815846"/>
              <a:ext cx="4922798" cy="4960619"/>
            </a:xfrm>
            <a:prstGeom prst="rect">
              <a:avLst/>
            </a:prstGeom>
          </p:spPr>
        </p:pic>
        <p:pic>
          <p:nvPicPr>
            <p:cNvPr id="255" name="Picture 254">
              <a:extLst>
                <a:ext uri="{FF2B5EF4-FFF2-40B4-BE49-F238E27FC236}">
                  <a16:creationId xmlns:a16="http://schemas.microsoft.com/office/drawing/2014/main" id="{CC280F2D-CEF4-4F46-A631-4747316E0EF2}"/>
                </a:ext>
              </a:extLst>
            </p:cNvPr>
            <p:cNvPicPr>
              <a:picLocks noChangeAspect="1"/>
            </p:cNvPicPr>
            <p:nvPr/>
          </p:nvPicPr>
          <p:blipFill rotWithShape="1">
            <a:blip r:embed="rId10"/>
            <a:srcRect l="4892" b="874"/>
            <a:stretch/>
          </p:blipFill>
          <p:spPr>
            <a:xfrm>
              <a:off x="20404962" y="26815846"/>
              <a:ext cx="4859795" cy="4960613"/>
            </a:xfrm>
            <a:prstGeom prst="rect">
              <a:avLst/>
            </a:prstGeom>
          </p:spPr>
        </p:pic>
        <p:pic>
          <p:nvPicPr>
            <p:cNvPr id="257" name="Picture 256">
              <a:extLst>
                <a:ext uri="{FF2B5EF4-FFF2-40B4-BE49-F238E27FC236}">
                  <a16:creationId xmlns:a16="http://schemas.microsoft.com/office/drawing/2014/main" id="{6265DF6F-63CA-D54F-B773-A25BAB2B187B}"/>
                </a:ext>
              </a:extLst>
            </p:cNvPr>
            <p:cNvPicPr>
              <a:picLocks noChangeAspect="1"/>
            </p:cNvPicPr>
            <p:nvPr/>
          </p:nvPicPr>
          <p:blipFill rotWithShape="1">
            <a:blip r:embed="rId11"/>
            <a:srcRect l="2828" b="3464"/>
            <a:stretch/>
          </p:blipFill>
          <p:spPr>
            <a:xfrm>
              <a:off x="20299441" y="21973728"/>
              <a:ext cx="4965315" cy="4707256"/>
            </a:xfrm>
            <a:prstGeom prst="rect">
              <a:avLst/>
            </a:prstGeom>
          </p:spPr>
        </p:pic>
        <p:sp>
          <p:nvSpPr>
            <p:cNvPr id="258" name="TextBox 257">
              <a:extLst>
                <a:ext uri="{FF2B5EF4-FFF2-40B4-BE49-F238E27FC236}">
                  <a16:creationId xmlns:a16="http://schemas.microsoft.com/office/drawing/2014/main" id="{F112BBB5-5C8D-B846-A375-A467FA90C971}"/>
                </a:ext>
              </a:extLst>
            </p:cNvPr>
            <p:cNvSpPr txBox="1"/>
            <p:nvPr/>
          </p:nvSpPr>
          <p:spPr>
            <a:xfrm>
              <a:off x="20358414" y="21675771"/>
              <a:ext cx="4906342" cy="286380"/>
            </a:xfrm>
            <a:prstGeom prst="rect">
              <a:avLst/>
            </a:prstGeom>
            <a:noFill/>
            <a:ln>
              <a:noFill/>
            </a:ln>
          </p:spPr>
          <p:txBody>
            <a:bodyPr wrap="square" rtlCol="0" anchor="ctr">
              <a:spAutoFit/>
            </a:bodyPr>
            <a:lstStyle/>
            <a:p>
              <a:pPr algn="ctr"/>
              <a:r>
                <a:rPr lang="en-US" sz="1600" b="1" dirty="0">
                  <a:solidFill>
                    <a:schemeClr val="accent1">
                      <a:lumMod val="75000"/>
                    </a:schemeClr>
                  </a:solidFill>
                  <a:ea typeface="Batang" panose="02030600000101010101" pitchFamily="18" charset="-127"/>
                  <a:cs typeface="Damascus" pitchFamily="2" charset="-78"/>
                </a:rPr>
                <a:t>After Filters</a:t>
              </a:r>
            </a:p>
          </p:txBody>
        </p:sp>
        <p:sp>
          <p:nvSpPr>
            <p:cNvPr id="259" name="TextBox 258">
              <a:extLst>
                <a:ext uri="{FF2B5EF4-FFF2-40B4-BE49-F238E27FC236}">
                  <a16:creationId xmlns:a16="http://schemas.microsoft.com/office/drawing/2014/main" id="{4C653309-F50A-E14C-B8F2-B628C6B9CA98}"/>
                </a:ext>
              </a:extLst>
            </p:cNvPr>
            <p:cNvSpPr txBox="1"/>
            <p:nvPr/>
          </p:nvSpPr>
          <p:spPr>
            <a:xfrm>
              <a:off x="15329877" y="21675774"/>
              <a:ext cx="4837448" cy="286380"/>
            </a:xfrm>
            <a:prstGeom prst="rect">
              <a:avLst/>
            </a:prstGeom>
            <a:noFill/>
            <a:ln>
              <a:noFill/>
            </a:ln>
          </p:spPr>
          <p:txBody>
            <a:bodyPr wrap="square" rtlCol="0" anchor="ctr">
              <a:spAutoFit/>
            </a:bodyPr>
            <a:lstStyle/>
            <a:p>
              <a:pPr algn="ctr"/>
              <a:r>
                <a:rPr lang="en-US" sz="1600" b="1" dirty="0">
                  <a:solidFill>
                    <a:schemeClr val="accent1">
                      <a:lumMod val="75000"/>
                    </a:schemeClr>
                  </a:solidFill>
                  <a:ea typeface="Batang" panose="02030600000101010101" pitchFamily="18" charset="-127"/>
                  <a:cs typeface="Damascus" pitchFamily="2" charset="-78"/>
                </a:rPr>
                <a:t> Before Filters:</a:t>
              </a:r>
            </a:p>
          </p:txBody>
        </p:sp>
        <p:sp>
          <p:nvSpPr>
            <p:cNvPr id="260" name="TextBox 259">
              <a:extLst>
                <a:ext uri="{FF2B5EF4-FFF2-40B4-BE49-F238E27FC236}">
                  <a16:creationId xmlns:a16="http://schemas.microsoft.com/office/drawing/2014/main" id="{87A8A9B3-AFE2-994D-9137-891A247F1E9B}"/>
                </a:ext>
              </a:extLst>
            </p:cNvPr>
            <p:cNvSpPr txBox="1"/>
            <p:nvPr/>
          </p:nvSpPr>
          <p:spPr>
            <a:xfrm rot="16200000">
              <a:off x="12570314" y="24408751"/>
              <a:ext cx="5135502" cy="265457"/>
            </a:xfrm>
            <a:prstGeom prst="rect">
              <a:avLst/>
            </a:prstGeom>
            <a:noFill/>
            <a:ln>
              <a:noFill/>
            </a:ln>
          </p:spPr>
          <p:txBody>
            <a:bodyPr wrap="square" rtlCol="0" anchor="ctr">
              <a:spAutoFit/>
            </a:bodyPr>
            <a:lstStyle/>
            <a:p>
              <a:pPr algn="ctr"/>
              <a:r>
                <a:rPr lang="en-US" sz="1600" b="1" dirty="0">
                  <a:solidFill>
                    <a:schemeClr val="accent1">
                      <a:lumMod val="75000"/>
                    </a:schemeClr>
                  </a:solidFill>
                  <a:ea typeface="Batang" panose="02030600000101010101" pitchFamily="18" charset="-127"/>
                  <a:cs typeface="Damascus" pitchFamily="2" charset="-78"/>
                </a:rPr>
                <a:t>Tumor-Normal-Pair: True/False</a:t>
              </a:r>
            </a:p>
          </p:txBody>
        </p:sp>
        <p:sp>
          <p:nvSpPr>
            <p:cNvPr id="261" name="TextBox 260">
              <a:extLst>
                <a:ext uri="{FF2B5EF4-FFF2-40B4-BE49-F238E27FC236}">
                  <a16:creationId xmlns:a16="http://schemas.microsoft.com/office/drawing/2014/main" id="{7B9DC165-ACA3-7949-ACC4-3FF88C79E0AB}"/>
                </a:ext>
              </a:extLst>
            </p:cNvPr>
            <p:cNvSpPr txBox="1"/>
            <p:nvPr/>
          </p:nvSpPr>
          <p:spPr>
            <a:xfrm rot="16200000">
              <a:off x="12659623" y="29034962"/>
              <a:ext cx="4989436" cy="265457"/>
            </a:xfrm>
            <a:prstGeom prst="rect">
              <a:avLst/>
            </a:prstGeom>
            <a:noFill/>
            <a:ln>
              <a:noFill/>
            </a:ln>
          </p:spPr>
          <p:txBody>
            <a:bodyPr wrap="square" rtlCol="0" anchor="ctr">
              <a:spAutoFit/>
            </a:bodyPr>
            <a:lstStyle/>
            <a:p>
              <a:pPr algn="ctr"/>
              <a:r>
                <a:rPr lang="en-US" sz="1600" b="1" dirty="0">
                  <a:solidFill>
                    <a:schemeClr val="accent1">
                      <a:lumMod val="75000"/>
                    </a:schemeClr>
                  </a:solidFill>
                  <a:ea typeface="Batang" panose="02030600000101010101" pitchFamily="18" charset="-127"/>
                  <a:cs typeface="Damascus" pitchFamily="2" charset="-78"/>
                </a:rPr>
                <a:t>All Comparison Types</a:t>
              </a:r>
            </a:p>
          </p:txBody>
        </p:sp>
      </p:grpSp>
      <p:sp>
        <p:nvSpPr>
          <p:cNvPr id="262" name="TextBox 261">
            <a:extLst>
              <a:ext uri="{FF2B5EF4-FFF2-40B4-BE49-F238E27FC236}">
                <a16:creationId xmlns:a16="http://schemas.microsoft.com/office/drawing/2014/main" id="{939F3928-9924-174B-AB5F-D723FF48EC44}"/>
              </a:ext>
            </a:extLst>
          </p:cNvPr>
          <p:cNvSpPr txBox="1"/>
          <p:nvPr/>
        </p:nvSpPr>
        <p:spPr>
          <a:xfrm>
            <a:off x="15303528" y="31489376"/>
            <a:ext cx="13506513" cy="492443"/>
          </a:xfrm>
          <a:prstGeom prst="rect">
            <a:avLst/>
          </a:prstGeom>
          <a:noFill/>
          <a:ln>
            <a:noFill/>
          </a:ln>
        </p:spPr>
        <p:txBody>
          <a:bodyPr wrap="square" rtlCol="0">
            <a:spAutoFit/>
          </a:bodyPr>
          <a:lstStyle/>
          <a:p>
            <a:pPr algn="ctr">
              <a:spcAft>
                <a:spcPts val="1200"/>
              </a:spcAft>
            </a:pPr>
            <a:r>
              <a:rPr lang="en-US" sz="2600" b="1" dirty="0">
                <a:ea typeface="Batang" panose="02030600000101010101" pitchFamily="18" charset="-127"/>
                <a:cs typeface="Damascus" pitchFamily="2" charset="-78"/>
              </a:rPr>
              <a:t>Figure #6: </a:t>
            </a:r>
            <a:r>
              <a:rPr lang="en-US" sz="2600" dirty="0">
                <a:ea typeface="Batang" panose="02030600000101010101" pitchFamily="18" charset="-127"/>
                <a:cs typeface="Damascus" pitchFamily="2" charset="-78"/>
              </a:rPr>
              <a:t>Pairwise comparisons of fingerprints from  26 sample dataset pre and post SNV filtering</a:t>
            </a:r>
          </a:p>
        </p:txBody>
      </p:sp>
      <p:sp>
        <p:nvSpPr>
          <p:cNvPr id="264" name="Rectangle 263">
            <a:extLst>
              <a:ext uri="{FF2B5EF4-FFF2-40B4-BE49-F238E27FC236}">
                <a16:creationId xmlns:a16="http://schemas.microsoft.com/office/drawing/2014/main" id="{5A896050-FA97-7F4A-957E-AF8EF6ED1FB1}"/>
              </a:ext>
            </a:extLst>
          </p:cNvPr>
          <p:cNvSpPr/>
          <p:nvPr/>
        </p:nvSpPr>
        <p:spPr>
          <a:xfrm>
            <a:off x="15239928" y="19364297"/>
            <a:ext cx="13655218" cy="125768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grpSp>
        <p:nvGrpSpPr>
          <p:cNvPr id="272" name="Group 271">
            <a:extLst>
              <a:ext uri="{FF2B5EF4-FFF2-40B4-BE49-F238E27FC236}">
                <a16:creationId xmlns:a16="http://schemas.microsoft.com/office/drawing/2014/main" id="{7B4DFECB-7E26-9041-A33A-FC594E3E3756}"/>
              </a:ext>
            </a:extLst>
          </p:cNvPr>
          <p:cNvGrpSpPr/>
          <p:nvPr/>
        </p:nvGrpSpPr>
        <p:grpSpPr>
          <a:xfrm>
            <a:off x="1244107" y="12678705"/>
            <a:ext cx="9665254" cy="3428146"/>
            <a:chOff x="1324695" y="12854227"/>
            <a:chExt cx="11399698" cy="3606865"/>
          </a:xfrm>
        </p:grpSpPr>
        <p:pic>
          <p:nvPicPr>
            <p:cNvPr id="244" name="Picture 243">
              <a:extLst>
                <a:ext uri="{FF2B5EF4-FFF2-40B4-BE49-F238E27FC236}">
                  <a16:creationId xmlns:a16="http://schemas.microsoft.com/office/drawing/2014/main" id="{8D7E5585-A0DB-B943-9882-CBD2F0D57B14}"/>
                </a:ext>
              </a:extLst>
            </p:cNvPr>
            <p:cNvPicPr>
              <a:picLocks noChangeAspect="1"/>
            </p:cNvPicPr>
            <p:nvPr/>
          </p:nvPicPr>
          <p:blipFill>
            <a:blip r:embed="rId12"/>
            <a:stretch>
              <a:fillRect/>
            </a:stretch>
          </p:blipFill>
          <p:spPr>
            <a:xfrm>
              <a:off x="1324695" y="13446029"/>
              <a:ext cx="5647962" cy="3004204"/>
            </a:xfrm>
            <a:prstGeom prst="rect">
              <a:avLst/>
            </a:prstGeom>
          </p:spPr>
        </p:pic>
        <p:pic>
          <p:nvPicPr>
            <p:cNvPr id="267" name="Picture 266">
              <a:extLst>
                <a:ext uri="{FF2B5EF4-FFF2-40B4-BE49-F238E27FC236}">
                  <a16:creationId xmlns:a16="http://schemas.microsoft.com/office/drawing/2014/main" id="{8227CB6D-46B0-F34A-8070-041D438E4C96}"/>
                </a:ext>
              </a:extLst>
            </p:cNvPr>
            <p:cNvPicPr>
              <a:picLocks noChangeAspect="1"/>
            </p:cNvPicPr>
            <p:nvPr/>
          </p:nvPicPr>
          <p:blipFill>
            <a:blip r:embed="rId13"/>
            <a:stretch>
              <a:fillRect/>
            </a:stretch>
          </p:blipFill>
          <p:spPr>
            <a:xfrm>
              <a:off x="6886261" y="13425321"/>
              <a:ext cx="5838132" cy="3035771"/>
            </a:xfrm>
            <a:prstGeom prst="rect">
              <a:avLst/>
            </a:prstGeom>
          </p:spPr>
        </p:pic>
        <p:sp>
          <p:nvSpPr>
            <p:cNvPr id="268" name="TextBox 267">
              <a:extLst>
                <a:ext uri="{FF2B5EF4-FFF2-40B4-BE49-F238E27FC236}">
                  <a16:creationId xmlns:a16="http://schemas.microsoft.com/office/drawing/2014/main" id="{BF20D81A-A2DA-8D4A-8A36-FBB9608DB147}"/>
                </a:ext>
              </a:extLst>
            </p:cNvPr>
            <p:cNvSpPr txBox="1"/>
            <p:nvPr/>
          </p:nvSpPr>
          <p:spPr>
            <a:xfrm>
              <a:off x="1376116" y="12854227"/>
              <a:ext cx="5545119" cy="485733"/>
            </a:xfrm>
            <a:prstGeom prst="rect">
              <a:avLst/>
            </a:prstGeom>
            <a:noFill/>
            <a:ln>
              <a:noFill/>
            </a:ln>
          </p:spPr>
          <p:txBody>
            <a:bodyPr wrap="square" rtlCol="0" anchor="b">
              <a:spAutoFit/>
            </a:bodyPr>
            <a:lstStyle/>
            <a:p>
              <a:pPr algn="ctr"/>
              <a:r>
                <a:rPr lang="en-US" sz="2400" b="1" dirty="0">
                  <a:solidFill>
                    <a:schemeClr val="accent1">
                      <a:lumMod val="75000"/>
                    </a:schemeClr>
                  </a:solidFill>
                  <a:ea typeface="Batang" panose="02030600000101010101" pitchFamily="18" charset="-127"/>
                  <a:cs typeface="Damascus" pitchFamily="2" charset="-78"/>
                </a:rPr>
                <a:t>Single Nucleotide Variant</a:t>
              </a:r>
            </a:p>
          </p:txBody>
        </p:sp>
        <p:sp>
          <p:nvSpPr>
            <p:cNvPr id="269" name="TextBox 268">
              <a:extLst>
                <a:ext uri="{FF2B5EF4-FFF2-40B4-BE49-F238E27FC236}">
                  <a16:creationId xmlns:a16="http://schemas.microsoft.com/office/drawing/2014/main" id="{345C5731-851F-864D-90A4-414281D41A76}"/>
                </a:ext>
              </a:extLst>
            </p:cNvPr>
            <p:cNvSpPr txBox="1"/>
            <p:nvPr/>
          </p:nvSpPr>
          <p:spPr>
            <a:xfrm>
              <a:off x="7315199" y="12909468"/>
              <a:ext cx="5239291" cy="485733"/>
            </a:xfrm>
            <a:prstGeom prst="rect">
              <a:avLst/>
            </a:prstGeom>
            <a:noFill/>
            <a:ln>
              <a:noFill/>
            </a:ln>
          </p:spPr>
          <p:txBody>
            <a:bodyPr wrap="square" rtlCol="0" anchor="ctr">
              <a:spAutoFit/>
            </a:bodyPr>
            <a:lstStyle/>
            <a:p>
              <a:pPr algn="ctr"/>
              <a:r>
                <a:rPr lang="en-US" sz="2400" b="1" dirty="0">
                  <a:solidFill>
                    <a:schemeClr val="accent1">
                      <a:lumMod val="75000"/>
                    </a:schemeClr>
                  </a:solidFill>
                  <a:ea typeface="Batang" panose="02030600000101010101" pitchFamily="18" charset="-127"/>
                  <a:cs typeface="Damascus" pitchFamily="2" charset="-78"/>
                </a:rPr>
                <a:t>Nucleotide Insertion or Deletion</a:t>
              </a:r>
            </a:p>
          </p:txBody>
        </p:sp>
      </p:grpSp>
      <p:sp>
        <p:nvSpPr>
          <p:cNvPr id="270" name="Rectangle 269">
            <a:extLst>
              <a:ext uri="{FF2B5EF4-FFF2-40B4-BE49-F238E27FC236}">
                <a16:creationId xmlns:a16="http://schemas.microsoft.com/office/drawing/2014/main" id="{A001811A-DF44-714B-AEA5-304D57FB23BC}"/>
              </a:ext>
            </a:extLst>
          </p:cNvPr>
          <p:cNvSpPr/>
          <p:nvPr/>
        </p:nvSpPr>
        <p:spPr>
          <a:xfrm>
            <a:off x="15239928" y="5393737"/>
            <a:ext cx="6033652" cy="621358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pic>
        <p:nvPicPr>
          <p:cNvPr id="274" name="Picture 273">
            <a:extLst>
              <a:ext uri="{FF2B5EF4-FFF2-40B4-BE49-F238E27FC236}">
                <a16:creationId xmlns:a16="http://schemas.microsoft.com/office/drawing/2014/main" id="{61C2F6A3-B303-A540-A89B-4A9691628EF8}"/>
              </a:ext>
            </a:extLst>
          </p:cNvPr>
          <p:cNvPicPr>
            <a:picLocks noChangeAspect="1"/>
          </p:cNvPicPr>
          <p:nvPr/>
        </p:nvPicPr>
        <p:blipFill>
          <a:blip r:embed="rId14"/>
          <a:stretch>
            <a:fillRect/>
          </a:stretch>
        </p:blipFill>
        <p:spPr>
          <a:xfrm>
            <a:off x="5204595" y="23964666"/>
            <a:ext cx="9254780" cy="4911257"/>
          </a:xfrm>
          <a:prstGeom prst="rect">
            <a:avLst/>
          </a:prstGeom>
        </p:spPr>
      </p:pic>
      <p:sp>
        <p:nvSpPr>
          <p:cNvPr id="275" name="TextBox 274">
            <a:extLst>
              <a:ext uri="{FF2B5EF4-FFF2-40B4-BE49-F238E27FC236}">
                <a16:creationId xmlns:a16="http://schemas.microsoft.com/office/drawing/2014/main" id="{A17764C3-8196-D24A-B3CF-5EF48C523AF1}"/>
              </a:ext>
            </a:extLst>
          </p:cNvPr>
          <p:cNvSpPr txBox="1"/>
          <p:nvPr/>
        </p:nvSpPr>
        <p:spPr>
          <a:xfrm>
            <a:off x="5044870" y="28957196"/>
            <a:ext cx="9669069" cy="492443"/>
          </a:xfrm>
          <a:prstGeom prst="rect">
            <a:avLst/>
          </a:prstGeom>
          <a:noFill/>
          <a:ln>
            <a:noFill/>
          </a:ln>
        </p:spPr>
        <p:txBody>
          <a:bodyPr wrap="square" rtlCol="0">
            <a:spAutoFit/>
          </a:bodyPr>
          <a:lstStyle/>
          <a:p>
            <a:pPr indent="-1669481" algn="ctr"/>
            <a:r>
              <a:rPr lang="en-US" sz="2600" b="1" dirty="0">
                <a:ea typeface="Batang" panose="02030600000101010101" pitchFamily="18" charset="-127"/>
                <a:cs typeface="Damascus" pitchFamily="2" charset="-78"/>
              </a:rPr>
              <a:t>Figure #3: </a:t>
            </a:r>
            <a:r>
              <a:rPr lang="en-US" sz="2600" dirty="0">
                <a:ea typeface="Batang" panose="02030600000101010101" pitchFamily="18" charset="-127"/>
                <a:cs typeface="Damascus" pitchFamily="2" charset="-78"/>
              </a:rPr>
              <a:t>Fingerprinting proof-of-concept using WGS data</a:t>
            </a:r>
            <a:r>
              <a:rPr lang="en-US" sz="2600" baseline="30000" dirty="0">
                <a:ea typeface="Batang" panose="02030600000101010101" pitchFamily="18" charset="-127"/>
                <a:cs typeface="Damascus" pitchFamily="2" charset="-78"/>
              </a:rPr>
              <a:t>2</a:t>
            </a:r>
            <a:endParaRPr lang="en-US" sz="2600" dirty="0">
              <a:ea typeface="Batang" panose="02030600000101010101" pitchFamily="18" charset="-127"/>
              <a:cs typeface="Damascus" pitchFamily="2" charset="-78"/>
            </a:endParaRPr>
          </a:p>
        </p:txBody>
      </p:sp>
      <p:sp>
        <p:nvSpPr>
          <p:cNvPr id="276" name="Rectangle 275">
            <a:extLst>
              <a:ext uri="{FF2B5EF4-FFF2-40B4-BE49-F238E27FC236}">
                <a16:creationId xmlns:a16="http://schemas.microsoft.com/office/drawing/2014/main" id="{DCE16CA7-B8C7-BA4B-ACBD-75831515B052}"/>
              </a:ext>
            </a:extLst>
          </p:cNvPr>
          <p:cNvSpPr/>
          <p:nvPr/>
        </p:nvSpPr>
        <p:spPr>
          <a:xfrm>
            <a:off x="4976907" y="23921924"/>
            <a:ext cx="9737030" cy="550734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77" name="Rectangle 276">
            <a:extLst>
              <a:ext uri="{FF2B5EF4-FFF2-40B4-BE49-F238E27FC236}">
                <a16:creationId xmlns:a16="http://schemas.microsoft.com/office/drawing/2014/main" id="{BE670F92-488A-6E45-B8FF-6FB7E1FB542F}"/>
              </a:ext>
            </a:extLst>
          </p:cNvPr>
          <p:cNvSpPr/>
          <p:nvPr/>
        </p:nvSpPr>
        <p:spPr>
          <a:xfrm>
            <a:off x="1053838" y="16401122"/>
            <a:ext cx="3685064" cy="1302814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grpSp>
        <p:nvGrpSpPr>
          <p:cNvPr id="282" name="Group 281">
            <a:extLst>
              <a:ext uri="{FF2B5EF4-FFF2-40B4-BE49-F238E27FC236}">
                <a16:creationId xmlns:a16="http://schemas.microsoft.com/office/drawing/2014/main" id="{56DBE0D3-65B9-7243-A7EC-A0BD712CBAF0}"/>
              </a:ext>
            </a:extLst>
          </p:cNvPr>
          <p:cNvGrpSpPr/>
          <p:nvPr/>
        </p:nvGrpSpPr>
        <p:grpSpPr>
          <a:xfrm>
            <a:off x="29406614" y="29783062"/>
            <a:ext cx="10364527" cy="2158095"/>
            <a:chOff x="29529017" y="29497649"/>
            <a:chExt cx="10364527" cy="2158095"/>
          </a:xfrm>
        </p:grpSpPr>
        <p:sp>
          <p:nvSpPr>
            <p:cNvPr id="281" name="TextBox 280">
              <a:extLst>
                <a:ext uri="{FF2B5EF4-FFF2-40B4-BE49-F238E27FC236}">
                  <a16:creationId xmlns:a16="http://schemas.microsoft.com/office/drawing/2014/main" id="{3A197ECE-3C3D-354E-8F36-6C3343A64DAC}"/>
                </a:ext>
              </a:extLst>
            </p:cNvPr>
            <p:cNvSpPr txBox="1"/>
            <p:nvPr/>
          </p:nvSpPr>
          <p:spPr>
            <a:xfrm>
              <a:off x="29529017" y="29497649"/>
              <a:ext cx="10275695" cy="2092881"/>
            </a:xfrm>
            <a:prstGeom prst="rect">
              <a:avLst/>
            </a:prstGeom>
            <a:noFill/>
            <a:ln>
              <a:noFill/>
            </a:ln>
          </p:spPr>
          <p:txBody>
            <a:bodyPr wrap="square" rtlCol="0">
              <a:spAutoFit/>
            </a:bodyPr>
            <a:lstStyle/>
            <a:p>
              <a:pPr marL="1000125" indent="-962025"/>
              <a:r>
                <a:rPr lang="en-US" sz="2600" dirty="0">
                  <a:ea typeface="Batang" panose="02030600000101010101" pitchFamily="18" charset="-127"/>
                </a:rPr>
                <a:t>1. “Types of DNA </a:t>
              </a:r>
              <a:r>
                <a:rPr lang="en-US" sz="2600" dirty="0" err="1">
                  <a:ea typeface="Batang" panose="02030600000101010101" pitchFamily="18" charset="-127"/>
                </a:rPr>
                <a:t>Variants.”</a:t>
              </a:r>
              <a:r>
                <a:rPr lang="en-US" sz="2600" i="1" dirty="0" err="1">
                  <a:ea typeface="Batang" panose="02030600000101010101" pitchFamily="18" charset="-127"/>
                </a:rPr>
                <a:t>Kinghorn</a:t>
              </a:r>
              <a:r>
                <a:rPr lang="en-US" sz="2600" i="1" dirty="0">
                  <a:ea typeface="Batang" panose="02030600000101010101" pitchFamily="18" charset="-127"/>
                </a:rPr>
                <a:t> Centre for Clinical Genomics</a:t>
              </a:r>
              <a:r>
                <a:rPr lang="en-US" sz="2600" dirty="0">
                  <a:ea typeface="Batang" panose="02030600000101010101" pitchFamily="18" charset="-127"/>
                </a:rPr>
                <a:t>, </a:t>
              </a:r>
              <a:r>
                <a:rPr lang="en-US" sz="2600" dirty="0" err="1">
                  <a:ea typeface="Batang" panose="02030600000101010101" pitchFamily="18" charset="-127"/>
                </a:rPr>
                <a:t>www.flickr.com</a:t>
              </a:r>
              <a:r>
                <a:rPr lang="en-US" sz="2600" dirty="0">
                  <a:ea typeface="Batang" panose="02030600000101010101" pitchFamily="18" charset="-127"/>
                </a:rPr>
                <a:t>/photos/</a:t>
              </a:r>
              <a:r>
                <a:rPr lang="en-US" sz="2600" dirty="0" err="1">
                  <a:ea typeface="Batang" panose="02030600000101010101" pitchFamily="18" charset="-127"/>
                </a:rPr>
                <a:t>kinghornclinicalgenomics</a:t>
              </a:r>
              <a:r>
                <a:rPr lang="en-US" sz="2600" dirty="0">
                  <a:ea typeface="Batang" panose="02030600000101010101" pitchFamily="18" charset="-127"/>
                </a:rPr>
                <a:t>/.</a:t>
              </a:r>
            </a:p>
            <a:p>
              <a:pPr marL="1000125" indent="-962025"/>
              <a:r>
                <a:rPr lang="en-US" sz="2600" dirty="0">
                  <a:ea typeface="Batang" panose="02030600000101010101" pitchFamily="18" charset="-127"/>
                </a:rPr>
                <a:t>2. </a:t>
              </a:r>
              <a:r>
                <a:rPr lang="en-US" sz="2600" dirty="0" err="1">
                  <a:ea typeface="Batang" panose="02030600000101010101" pitchFamily="18" charset="-127"/>
                </a:rPr>
                <a:t>Glusman</a:t>
              </a:r>
              <a:r>
                <a:rPr lang="en-US" sz="2600" dirty="0">
                  <a:ea typeface="Batang" panose="02030600000101010101" pitchFamily="18" charset="-127"/>
                </a:rPr>
                <a:t>, Gustavo, et al. “Ultrafast Comparison of Personal Genomes via Precomputed Genome Fingerprints.” </a:t>
              </a:r>
              <a:r>
                <a:rPr lang="en-US" sz="2600" i="1" dirty="0">
                  <a:ea typeface="Batang" panose="02030600000101010101" pitchFamily="18" charset="-127"/>
                </a:rPr>
                <a:t>Frontiers in Genetics</a:t>
              </a:r>
              <a:r>
                <a:rPr lang="en-US" sz="2600" dirty="0">
                  <a:ea typeface="Batang" panose="02030600000101010101" pitchFamily="18" charset="-127"/>
                </a:rPr>
                <a:t>, vol. 8, 2017. </a:t>
              </a:r>
              <a:r>
                <a:rPr lang="en-US" sz="2600" i="1" dirty="0">
                  <a:ea typeface="Batang" panose="02030600000101010101" pitchFamily="18" charset="-127"/>
                </a:rPr>
                <a:t>PMC</a:t>
              </a:r>
              <a:r>
                <a:rPr lang="en-US" sz="2600" dirty="0">
                  <a:ea typeface="Batang" panose="02030600000101010101" pitchFamily="18" charset="-127"/>
                </a:rPr>
                <a:t>, NCBI, doi:10.3389/fgene.2017.00136.</a:t>
              </a:r>
            </a:p>
          </p:txBody>
        </p:sp>
        <p:sp>
          <p:nvSpPr>
            <p:cNvPr id="280" name="Rectangle 279">
              <a:extLst>
                <a:ext uri="{FF2B5EF4-FFF2-40B4-BE49-F238E27FC236}">
                  <a16:creationId xmlns:a16="http://schemas.microsoft.com/office/drawing/2014/main" id="{CD55F903-D8E9-1546-851A-90EF1059271D}"/>
                </a:ext>
              </a:extLst>
            </p:cNvPr>
            <p:cNvSpPr/>
            <p:nvPr/>
          </p:nvSpPr>
          <p:spPr>
            <a:xfrm>
              <a:off x="29535447" y="29497649"/>
              <a:ext cx="10358097" cy="215809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grpSp>
      <p:sp>
        <p:nvSpPr>
          <p:cNvPr id="284" name="TextBox 283">
            <a:extLst>
              <a:ext uri="{FF2B5EF4-FFF2-40B4-BE49-F238E27FC236}">
                <a16:creationId xmlns:a16="http://schemas.microsoft.com/office/drawing/2014/main" id="{656F1F3C-9DC5-6545-858A-B6A90D419573}"/>
              </a:ext>
            </a:extLst>
          </p:cNvPr>
          <p:cNvSpPr txBox="1"/>
          <p:nvPr/>
        </p:nvSpPr>
        <p:spPr>
          <a:xfrm>
            <a:off x="29420247" y="23828177"/>
            <a:ext cx="13660099" cy="4862870"/>
          </a:xfrm>
          <a:prstGeom prst="rect">
            <a:avLst/>
          </a:prstGeom>
          <a:noFill/>
          <a:ln>
            <a:noFill/>
          </a:ln>
        </p:spPr>
        <p:txBody>
          <a:bodyPr wrap="square" rtlCol="0">
            <a:spAutoFit/>
          </a:bodyPr>
          <a:lstStyle/>
          <a:p>
            <a:pPr marL="531813" indent="-347663">
              <a:spcAft>
                <a:spcPts val="1200"/>
              </a:spcAft>
              <a:buFont typeface="Arial" panose="020B0604020202020204" pitchFamily="34" charset="0"/>
              <a:buChar char="•"/>
            </a:pPr>
            <a:r>
              <a:rPr lang="en-US" sz="3000" dirty="0" err="1">
                <a:ea typeface="Batang" panose="02030600000101010101" pitchFamily="18" charset="-127"/>
                <a:cs typeface="Damascus" pitchFamily="2" charset="-78"/>
              </a:rPr>
              <a:t>Glusman</a:t>
            </a:r>
            <a:r>
              <a:rPr lang="en-US" sz="3000" dirty="0">
                <a:ea typeface="Batang" panose="02030600000101010101" pitchFamily="18" charset="-127"/>
                <a:cs typeface="Damascus" pitchFamily="2" charset="-78"/>
              </a:rPr>
              <a:t> et al.’s fingerprinting method can occasionally assign high correlations to pairs with few common SNVs and low correlations to pairs with many common SNVs when using WES data.</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SNV filters may not work as desired.</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The fingerprinting method was proved using WGS data. It may not be valid for WES data.</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Fingerprinting may be the first step in identifying non-pairs. Other methods (direct SNV comparison) may be needed to confirm or deny.</a:t>
            </a:r>
          </a:p>
          <a:p>
            <a:pPr marL="531813" indent="-347663">
              <a:spcAft>
                <a:spcPts val="1200"/>
              </a:spcAft>
              <a:buFont typeface="Arial" panose="020B0604020202020204" pitchFamily="34" charset="0"/>
              <a:buChar char="•"/>
            </a:pPr>
            <a:r>
              <a:rPr lang="en-US" sz="3000" dirty="0">
                <a:ea typeface="Batang" panose="02030600000101010101" pitchFamily="18" charset="-127"/>
                <a:cs typeface="Damascus" pitchFamily="2" charset="-78"/>
              </a:rPr>
              <a:t>Modify fingerprinting method for WES (gaps between bunches of SNVs)</a:t>
            </a:r>
          </a:p>
        </p:txBody>
      </p:sp>
      <p:sp>
        <p:nvSpPr>
          <p:cNvPr id="285" name="Rectangle 284">
            <a:extLst>
              <a:ext uri="{FF2B5EF4-FFF2-40B4-BE49-F238E27FC236}">
                <a16:creationId xmlns:a16="http://schemas.microsoft.com/office/drawing/2014/main" id="{C3B142A3-7676-BD43-8901-40F92C615506}"/>
              </a:ext>
            </a:extLst>
          </p:cNvPr>
          <p:cNvSpPr/>
          <p:nvPr/>
        </p:nvSpPr>
        <p:spPr>
          <a:xfrm>
            <a:off x="29410762" y="23852572"/>
            <a:ext cx="13669586" cy="47577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92" name="Rectangle 291">
            <a:extLst>
              <a:ext uri="{FF2B5EF4-FFF2-40B4-BE49-F238E27FC236}">
                <a16:creationId xmlns:a16="http://schemas.microsoft.com/office/drawing/2014/main" id="{E9439DCA-B31B-094C-9963-73C5D6FD4567}"/>
              </a:ext>
            </a:extLst>
          </p:cNvPr>
          <p:cNvSpPr/>
          <p:nvPr/>
        </p:nvSpPr>
        <p:spPr>
          <a:xfrm>
            <a:off x="1053837" y="29594647"/>
            <a:ext cx="13660100" cy="234651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93" name="Rectangle 292">
            <a:extLst>
              <a:ext uri="{FF2B5EF4-FFF2-40B4-BE49-F238E27FC236}">
                <a16:creationId xmlns:a16="http://schemas.microsoft.com/office/drawing/2014/main" id="{3F125027-A2FB-114F-863F-218FE502508F}"/>
              </a:ext>
            </a:extLst>
          </p:cNvPr>
          <p:cNvSpPr/>
          <p:nvPr/>
        </p:nvSpPr>
        <p:spPr>
          <a:xfrm>
            <a:off x="15235046" y="14739426"/>
            <a:ext cx="13660100" cy="44654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pic>
        <p:nvPicPr>
          <p:cNvPr id="3" name="Picture 2">
            <a:extLst>
              <a:ext uri="{FF2B5EF4-FFF2-40B4-BE49-F238E27FC236}">
                <a16:creationId xmlns:a16="http://schemas.microsoft.com/office/drawing/2014/main" id="{FD050045-1F78-4241-8D48-6177C63BEB06}"/>
              </a:ext>
            </a:extLst>
          </p:cNvPr>
          <p:cNvPicPr>
            <a:picLocks noChangeAspect="1"/>
          </p:cNvPicPr>
          <p:nvPr/>
        </p:nvPicPr>
        <p:blipFill>
          <a:blip r:embed="rId15"/>
          <a:stretch>
            <a:fillRect/>
          </a:stretch>
        </p:blipFill>
        <p:spPr>
          <a:xfrm>
            <a:off x="29543349" y="14376062"/>
            <a:ext cx="13316161" cy="7556528"/>
          </a:xfrm>
          <a:prstGeom prst="rect">
            <a:avLst/>
          </a:prstGeom>
        </p:spPr>
      </p:pic>
      <p:pic>
        <p:nvPicPr>
          <p:cNvPr id="6" name="Picture 5">
            <a:extLst>
              <a:ext uri="{FF2B5EF4-FFF2-40B4-BE49-F238E27FC236}">
                <a16:creationId xmlns:a16="http://schemas.microsoft.com/office/drawing/2014/main" id="{105CA584-44FC-7B41-8575-FA476CAB97D6}"/>
              </a:ext>
            </a:extLst>
          </p:cNvPr>
          <p:cNvPicPr>
            <a:picLocks noChangeAspect="1"/>
          </p:cNvPicPr>
          <p:nvPr/>
        </p:nvPicPr>
        <p:blipFill rotWithShape="1">
          <a:blip r:embed="rId16"/>
          <a:srcRect l="2040" r="967" b="1123"/>
          <a:stretch/>
        </p:blipFill>
        <p:spPr>
          <a:xfrm>
            <a:off x="29570788" y="5482857"/>
            <a:ext cx="7333432" cy="6974885"/>
          </a:xfrm>
          <a:prstGeom prst="rect">
            <a:avLst/>
          </a:prstGeom>
        </p:spPr>
      </p:pic>
      <p:sp>
        <p:nvSpPr>
          <p:cNvPr id="85" name="Rectangle 84">
            <a:extLst>
              <a:ext uri="{FF2B5EF4-FFF2-40B4-BE49-F238E27FC236}">
                <a16:creationId xmlns:a16="http://schemas.microsoft.com/office/drawing/2014/main" id="{C8B451C0-635D-BB4A-9DAB-5766185C6036}"/>
              </a:ext>
            </a:extLst>
          </p:cNvPr>
          <p:cNvSpPr/>
          <p:nvPr/>
        </p:nvSpPr>
        <p:spPr>
          <a:xfrm>
            <a:off x="29410762" y="14376062"/>
            <a:ext cx="13669585" cy="832242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86" name="TextBox 85">
            <a:extLst>
              <a:ext uri="{FF2B5EF4-FFF2-40B4-BE49-F238E27FC236}">
                <a16:creationId xmlns:a16="http://schemas.microsoft.com/office/drawing/2014/main" id="{9FBBB7F3-56E4-0F4E-98BA-BE5E289D31F1}"/>
              </a:ext>
            </a:extLst>
          </p:cNvPr>
          <p:cNvSpPr txBox="1"/>
          <p:nvPr/>
        </p:nvSpPr>
        <p:spPr>
          <a:xfrm>
            <a:off x="29570098" y="21854999"/>
            <a:ext cx="13417193" cy="892552"/>
          </a:xfrm>
          <a:prstGeom prst="rect">
            <a:avLst/>
          </a:prstGeom>
          <a:noFill/>
          <a:ln>
            <a:noFill/>
          </a:ln>
        </p:spPr>
        <p:txBody>
          <a:bodyPr wrap="square" rtlCol="0">
            <a:spAutoFit/>
          </a:bodyPr>
          <a:lstStyle/>
          <a:p>
            <a:pPr algn="just">
              <a:spcAft>
                <a:spcPts val="1200"/>
              </a:spcAft>
            </a:pPr>
            <a:r>
              <a:rPr lang="en-US" sz="2600" b="1" dirty="0">
                <a:ea typeface="Batang" panose="02030600000101010101" pitchFamily="18" charset="-127"/>
                <a:cs typeface="Damascus" pitchFamily="2" charset="-78"/>
              </a:rPr>
              <a:t>Figure #9: </a:t>
            </a:r>
            <a:r>
              <a:rPr lang="en-US" sz="2600" dirty="0">
                <a:ea typeface="Batang" panose="02030600000101010101" pitchFamily="18" charset="-127"/>
                <a:cs typeface="Damascus" pitchFamily="2" charset="-78"/>
              </a:rPr>
              <a:t>Distribution of number of shared SNVs or number of shared Fingerprint Indexes vs Fingerprint comparison correlation at L=200 for all 5672 comparison types of 108 sample subset</a:t>
            </a:r>
          </a:p>
        </p:txBody>
      </p:sp>
      <p:sp>
        <p:nvSpPr>
          <p:cNvPr id="90" name="Rectangle 89">
            <a:extLst>
              <a:ext uri="{FF2B5EF4-FFF2-40B4-BE49-F238E27FC236}">
                <a16:creationId xmlns:a16="http://schemas.microsoft.com/office/drawing/2014/main" id="{83FA8419-DB9C-CB4E-8EFA-06A3C25587DF}"/>
              </a:ext>
            </a:extLst>
          </p:cNvPr>
          <p:cNvSpPr/>
          <p:nvPr/>
        </p:nvSpPr>
        <p:spPr>
          <a:xfrm>
            <a:off x="29420248" y="5393737"/>
            <a:ext cx="7550585" cy="88096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pic>
        <p:nvPicPr>
          <p:cNvPr id="20" name="Picture 19">
            <a:extLst>
              <a:ext uri="{FF2B5EF4-FFF2-40B4-BE49-F238E27FC236}">
                <a16:creationId xmlns:a16="http://schemas.microsoft.com/office/drawing/2014/main" id="{C4755010-11FD-3747-B91E-D8BC8D8589C8}"/>
              </a:ext>
            </a:extLst>
          </p:cNvPr>
          <p:cNvPicPr>
            <a:picLocks noChangeAspect="1"/>
          </p:cNvPicPr>
          <p:nvPr/>
        </p:nvPicPr>
        <p:blipFill>
          <a:blip r:embed="rId17"/>
          <a:stretch>
            <a:fillRect/>
          </a:stretch>
        </p:blipFill>
        <p:spPr>
          <a:xfrm>
            <a:off x="37276684" y="5513240"/>
            <a:ext cx="5743377" cy="7454742"/>
          </a:xfrm>
          <a:prstGeom prst="rect">
            <a:avLst/>
          </a:prstGeom>
        </p:spPr>
      </p:pic>
      <p:sp>
        <p:nvSpPr>
          <p:cNvPr id="93" name="Rectangle 92">
            <a:extLst>
              <a:ext uri="{FF2B5EF4-FFF2-40B4-BE49-F238E27FC236}">
                <a16:creationId xmlns:a16="http://schemas.microsoft.com/office/drawing/2014/main" id="{AB7176C4-18C0-194E-82D3-EA3AE12EBBB4}"/>
              </a:ext>
            </a:extLst>
          </p:cNvPr>
          <p:cNvSpPr/>
          <p:nvPr/>
        </p:nvSpPr>
        <p:spPr>
          <a:xfrm>
            <a:off x="37150860" y="5393737"/>
            <a:ext cx="5929487" cy="88096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94" name="TextBox 93">
            <a:extLst>
              <a:ext uri="{FF2B5EF4-FFF2-40B4-BE49-F238E27FC236}">
                <a16:creationId xmlns:a16="http://schemas.microsoft.com/office/drawing/2014/main" id="{D355ED64-CDEE-D44C-A6EB-DC881A2D4CC1}"/>
              </a:ext>
            </a:extLst>
          </p:cNvPr>
          <p:cNvSpPr txBox="1"/>
          <p:nvPr/>
        </p:nvSpPr>
        <p:spPr>
          <a:xfrm>
            <a:off x="29475603" y="12418272"/>
            <a:ext cx="7428618" cy="1692771"/>
          </a:xfrm>
          <a:prstGeom prst="rect">
            <a:avLst/>
          </a:prstGeom>
          <a:noFill/>
          <a:ln>
            <a:noFill/>
          </a:ln>
        </p:spPr>
        <p:txBody>
          <a:bodyPr wrap="square" rtlCol="0">
            <a:spAutoFit/>
          </a:bodyPr>
          <a:lstStyle/>
          <a:p>
            <a:pPr algn="just">
              <a:spcAft>
                <a:spcPts val="1200"/>
              </a:spcAft>
            </a:pPr>
            <a:r>
              <a:rPr lang="en-US" sz="2600" b="1" dirty="0">
                <a:ea typeface="Batang" panose="02030600000101010101" pitchFamily="18" charset="-127"/>
                <a:cs typeface="Damascus" pitchFamily="2" charset="-78"/>
              </a:rPr>
              <a:t>Figure #7: </a:t>
            </a:r>
            <a:r>
              <a:rPr lang="en-US" sz="2600" dirty="0">
                <a:ea typeface="Batang" panose="02030600000101010101" pitchFamily="18" charset="-127"/>
                <a:cs typeface="Damascus" pitchFamily="2" charset="-78"/>
              </a:rPr>
              <a:t>Correlation for ~94,000 Fingerprint Comparisons from large 469 sample dataset. TNP comparisons demonstrate high distribution of correlations, which is unexpected.</a:t>
            </a:r>
          </a:p>
        </p:txBody>
      </p:sp>
      <p:sp>
        <p:nvSpPr>
          <p:cNvPr id="95" name="TextBox 94">
            <a:extLst>
              <a:ext uri="{FF2B5EF4-FFF2-40B4-BE49-F238E27FC236}">
                <a16:creationId xmlns:a16="http://schemas.microsoft.com/office/drawing/2014/main" id="{014029E1-B0E2-214E-8AF2-DEDB28360CAC}"/>
              </a:ext>
            </a:extLst>
          </p:cNvPr>
          <p:cNvSpPr txBox="1"/>
          <p:nvPr/>
        </p:nvSpPr>
        <p:spPr>
          <a:xfrm>
            <a:off x="37243915" y="12901692"/>
            <a:ext cx="5743376" cy="1292662"/>
          </a:xfrm>
          <a:prstGeom prst="rect">
            <a:avLst/>
          </a:prstGeom>
          <a:noFill/>
          <a:ln>
            <a:noFill/>
          </a:ln>
        </p:spPr>
        <p:txBody>
          <a:bodyPr wrap="square" rtlCol="0">
            <a:spAutoFit/>
          </a:bodyPr>
          <a:lstStyle/>
          <a:p>
            <a:pPr algn="just">
              <a:spcAft>
                <a:spcPts val="1200"/>
              </a:spcAft>
            </a:pPr>
            <a:r>
              <a:rPr lang="en-US" sz="2600" b="1" dirty="0">
                <a:ea typeface="Batang" panose="02030600000101010101" pitchFamily="18" charset="-127"/>
                <a:cs typeface="Damascus" pitchFamily="2" charset="-78"/>
              </a:rPr>
              <a:t>Figure #8: </a:t>
            </a:r>
            <a:r>
              <a:rPr lang="en-US" sz="2600" dirty="0">
                <a:ea typeface="Batang" panose="02030600000101010101" pitchFamily="18" charset="-127"/>
                <a:cs typeface="Damascus" pitchFamily="2" charset="-78"/>
              </a:rPr>
              <a:t>Number of SNVs vs Number of Fingerprint Indexes for 5672 comparisons from a 108 sample subset.</a:t>
            </a:r>
          </a:p>
        </p:txBody>
      </p:sp>
    </p:spTree>
    <p:extLst>
      <p:ext uri="{BB962C8B-B14F-4D97-AF65-F5344CB8AC3E}">
        <p14:creationId xmlns:p14="http://schemas.microsoft.com/office/powerpoint/2010/main" val="36414959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tx2"/>
          </a:solidFill>
        </a:ln>
      </a:spPr>
      <a:bodyPr wrap="square" rtlCol="0">
        <a:spAutoFit/>
      </a:bodyPr>
      <a:lstStyle>
        <a:defPPr algn="l">
          <a:defRPr sz="3200" dirty="0" smtClean="0">
            <a:solidFill>
              <a:schemeClr val="accent1">
                <a:lumMod val="75000"/>
              </a:schemeClr>
            </a:solidFill>
            <a:latin typeface="Batang" panose="02030600000101010101" pitchFamily="18" charset="-127"/>
            <a:ea typeface="Batang" panose="02030600000101010101" pitchFamily="18" charset="-127"/>
            <a:cs typeface="Damascus" pitchFamily="2" charset="-7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9833</TotalTime>
  <Words>854</Words>
  <Application>Microsoft Macintosh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Batang</vt:lpstr>
      <vt:lpstr>Arial</vt:lpstr>
      <vt:lpstr>Calibri</vt:lpstr>
      <vt:lpstr>Calibri Light</vt:lpstr>
      <vt:lpstr>Courier New</vt:lpstr>
      <vt:lpstr>Damascus</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Rebekka Duhen</dc:creator>
  <cp:lastModifiedBy>Microsoft Office User</cp:lastModifiedBy>
  <cp:revision>395</cp:revision>
  <cp:lastPrinted>2019-08-12T19:36:04Z</cp:lastPrinted>
  <dcterms:created xsi:type="dcterms:W3CDTF">2018-04-04T21:27:58Z</dcterms:created>
  <dcterms:modified xsi:type="dcterms:W3CDTF">2019-08-12T21:33:17Z</dcterms:modified>
</cp:coreProperties>
</file>